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4_AF2EC97C.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97" r:id="rId3"/>
    <p:sldId id="271" r:id="rId4"/>
    <p:sldId id="270" r:id="rId5"/>
    <p:sldId id="286" r:id="rId6"/>
    <p:sldId id="276" r:id="rId7"/>
    <p:sldId id="291" r:id="rId8"/>
    <p:sldId id="296" r:id="rId9"/>
    <p:sldId id="290" r:id="rId10"/>
    <p:sldId id="264" r:id="rId11"/>
    <p:sldId id="293" r:id="rId12"/>
    <p:sldId id="294" r:id="rId13"/>
    <p:sldId id="292" r:id="rId14"/>
    <p:sldId id="285" r:id="rId15"/>
    <p:sldId id="274" r:id="rId16"/>
    <p:sldId id="273" r:id="rId17"/>
    <p:sldId id="272" r:id="rId18"/>
    <p:sldId id="275" r:id="rId19"/>
    <p:sldId id="277" r:id="rId20"/>
    <p:sldId id="278"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2DCC77-7514-8EF0-24A9-3546D96DC759}" name="Howley,Samantha T" initials="SH" userId="S::samanthahowley@ufl.edu::7901c357-f45a-42f9-938d-54c9cdb1980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292"/>
    <a:srgbClr val="843C0C"/>
    <a:srgbClr val="003300"/>
    <a:srgbClr val="3B3838"/>
    <a:srgbClr val="B4A169"/>
    <a:srgbClr val="ED7D31"/>
    <a:srgbClr val="BCCB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1583" autoAdjust="0"/>
  </p:normalViewPr>
  <p:slideViewPr>
    <p:cSldViewPr snapToGrid="0">
      <p:cViewPr varScale="1">
        <p:scale>
          <a:sx n="97" d="100"/>
          <a:sy n="97" d="100"/>
        </p:scale>
        <p:origin x="17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7B-49C3-B337-84F1FD9FE8C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7B-49C3-B337-84F1FD9FE8C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7B-49C3-B337-84F1FD9FE8C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27B-49C3-B337-84F1FD9FE8C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04A-41F9-B0BB-CC123FC8FA16}"/>
              </c:ext>
            </c:extLst>
          </c:dPt>
          <c:cat>
            <c:strRef>
              <c:f>Sheet1!$A$2:$A$6</c:f>
              <c:strCache>
                <c:ptCount val="5"/>
                <c:pt idx="0">
                  <c:v>River Corridor</c:v>
                </c:pt>
                <c:pt idx="1">
                  <c:v>Wetland C Pump</c:v>
                </c:pt>
                <c:pt idx="2">
                  <c:v>Terrestrial Runoff</c:v>
                </c:pt>
                <c:pt idx="3">
                  <c:v>Autochthonous</c:v>
                </c:pt>
                <c:pt idx="4">
                  <c:v>Intermittent Flow Paths</c:v>
                </c:pt>
              </c:strCache>
            </c:strRef>
          </c:cat>
          <c:val>
            <c:numRef>
              <c:f>Sheet1!$B$2:$B$6</c:f>
              <c:numCache>
                <c:formatCode>General</c:formatCode>
                <c:ptCount val="5"/>
                <c:pt idx="0">
                  <c:v>72</c:v>
                </c:pt>
                <c:pt idx="1">
                  <c:v>9.8000000000000007</c:v>
                </c:pt>
                <c:pt idx="2">
                  <c:v>2</c:v>
                </c:pt>
                <c:pt idx="3">
                  <c:v>0.2</c:v>
                </c:pt>
                <c:pt idx="4">
                  <c:v>18</c:v>
                </c:pt>
              </c:numCache>
            </c:numRef>
          </c:val>
          <c:extLst>
            <c:ext xmlns:c16="http://schemas.microsoft.com/office/drawing/2014/chart" uri="{C3380CC4-5D6E-409C-BE32-E72D297353CC}">
              <c16:uniqueId val="{00000008-827B-49C3-B337-84F1FD9FE8C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4_AF2EC97C.xml><?xml version="1.0" encoding="utf-8"?>
<p188:cmLst xmlns:a="http://schemas.openxmlformats.org/drawingml/2006/main" xmlns:r="http://schemas.openxmlformats.org/officeDocument/2006/relationships" xmlns:p188="http://schemas.microsoft.com/office/powerpoint/2018/8/main">
  <p188:cm id="{8C7BA854-2784-4A34-9A24-5A78DEB1895D}" authorId="{9A2DCC77-7514-8EF0-24A9-3546D96DC759}" created="2024-02-01T19:45:45.081">
    <pc:sldMkLst xmlns:pc="http://schemas.microsoft.com/office/powerpoint/2013/main/command">
      <pc:docMk/>
      <pc:sldMk cId="2939079036" sldId="276"/>
    </pc:sldMkLst>
    <p188:txBody>
      <a:bodyPr/>
      <a:lstStyle/>
      <a:p>
        <a:r>
          <a:rPr lang="en-US"/>
          <a:t>These are the swales/ intermittent streams that appeared around stream 9, for example (that we noticed and recorded footage of during our long walk from the truck the last couple of times), right? I think in many cases the water being delivered via these intermittent flowpaths is coming from spillage from the neighboring/upstream wetlands. So perhaps the carbon stock in the "intermittent flowpath" and in the "neighboring wetland" is referring to the same thing, in some cases? This sounds like it could potentially be framed as a geographic distance vs. flowpath distance hypothesis. An geographically isolated wetland may not deliver DOC to the stream but a wetland situated just upstream that exceeds its spill elevation sometimes (and connects to the stream via this intermittent flowpath) may deliver DOC to the stream. And the wetland that is situated even further "upstream" may have even more infrequent connectivity so maybe it contributes some DOC but not much (but still more than the isolated wetland that never connects). Just some rambling and thoughts.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4F1F3-69BE-46A4-B22F-EA28E6D5720A}"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0703F-3877-4FA6-BF81-23309A34B51D}" type="slidenum">
              <a:rPr lang="en-US" smtClean="0"/>
              <a:t>‹#›</a:t>
            </a:fld>
            <a:endParaRPr lang="en-US"/>
          </a:p>
        </p:txBody>
      </p:sp>
    </p:spTree>
    <p:extLst>
      <p:ext uri="{BB962C8B-B14F-4D97-AF65-F5344CB8AC3E}">
        <p14:creationId xmlns:p14="http://schemas.microsoft.com/office/powerpoint/2010/main" val="557714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1</a:t>
            </a:fld>
            <a:endParaRPr lang="en-US"/>
          </a:p>
        </p:txBody>
      </p:sp>
    </p:spTree>
    <p:extLst>
      <p:ext uri="{BB962C8B-B14F-4D97-AF65-F5344CB8AC3E}">
        <p14:creationId xmlns:p14="http://schemas.microsoft.com/office/powerpoint/2010/main" val="2343821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3</a:t>
            </a:fld>
            <a:endParaRPr lang="en-US"/>
          </a:p>
        </p:txBody>
      </p:sp>
    </p:spTree>
    <p:extLst>
      <p:ext uri="{BB962C8B-B14F-4D97-AF65-F5344CB8AC3E}">
        <p14:creationId xmlns:p14="http://schemas.microsoft.com/office/powerpoint/2010/main" val="421884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4</a:t>
            </a:fld>
            <a:endParaRPr lang="en-US"/>
          </a:p>
        </p:txBody>
      </p:sp>
    </p:spTree>
    <p:extLst>
      <p:ext uri="{BB962C8B-B14F-4D97-AF65-F5344CB8AC3E}">
        <p14:creationId xmlns:p14="http://schemas.microsoft.com/office/powerpoint/2010/main" val="72668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1680-840C-AF66-A2C1-26D23B184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566DA5-C501-A058-5212-5D20BC014B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E7E5F7-2D83-EDFF-9D8B-845B7CBFB824}"/>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5" name="Footer Placeholder 4">
            <a:extLst>
              <a:ext uri="{FF2B5EF4-FFF2-40B4-BE49-F238E27FC236}">
                <a16:creationId xmlns:a16="http://schemas.microsoft.com/office/drawing/2014/main" id="{D7701E33-178F-B891-2803-ECFE0F3BC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3F2C5-29AB-7CDF-DA56-370E6DB1BC9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6872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D66D-678F-655C-8BD0-1B2C1B2836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F70BB2-4D39-27CF-C318-E2BD04310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53659-1788-99F4-45F8-80A7B0E2C62A}"/>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5" name="Footer Placeholder 4">
            <a:extLst>
              <a:ext uri="{FF2B5EF4-FFF2-40B4-BE49-F238E27FC236}">
                <a16:creationId xmlns:a16="http://schemas.microsoft.com/office/drawing/2014/main" id="{7EC01B11-5F38-C452-9F7D-2992668AC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97E3B-5628-B3F4-ED30-2F2C96C5A42F}"/>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5308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2B551A-7169-C031-929A-136ED88E8E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AD590-457E-D2D4-87F8-948A471C76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5365B-FFAC-78E7-12CA-CFC9EC3CCCDC}"/>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5" name="Footer Placeholder 4">
            <a:extLst>
              <a:ext uri="{FF2B5EF4-FFF2-40B4-BE49-F238E27FC236}">
                <a16:creationId xmlns:a16="http://schemas.microsoft.com/office/drawing/2014/main" id="{8192F70D-D03A-50F8-12CD-1C161F51F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833FC-D779-7719-D6F5-92A9AF48DA14}"/>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549546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29A1-0A11-819E-D671-F3815C953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C863D-1510-AD96-ABA1-2F3BCC644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16627-CFF8-5B7B-968E-62EF01B6923C}"/>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5" name="Footer Placeholder 4">
            <a:extLst>
              <a:ext uri="{FF2B5EF4-FFF2-40B4-BE49-F238E27FC236}">
                <a16:creationId xmlns:a16="http://schemas.microsoft.com/office/drawing/2014/main" id="{758AC37F-D0FD-27BA-8E63-90C415D04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E9BC6-C826-E910-6B3C-B841D77B4DB8}"/>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959446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6B5-6750-D763-47CF-14E3A2457F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07B187-99B0-CF0D-5EFB-6E5717645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E90B9-B092-14B9-77E4-D61569EE3CB0}"/>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5" name="Footer Placeholder 4">
            <a:extLst>
              <a:ext uri="{FF2B5EF4-FFF2-40B4-BE49-F238E27FC236}">
                <a16:creationId xmlns:a16="http://schemas.microsoft.com/office/drawing/2014/main" id="{2FCDD1C1-99D0-D345-0522-A00D4B1BF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4E304-BE21-340B-F620-E3F7FECCF519}"/>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07356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103C-5A50-9BC5-D6BD-0609845945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9F150-1CE9-0F3D-7E50-754AE2B3E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372C16-14A5-FF83-DE29-7152132F45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9C7869-9241-122B-0FF1-EEDD067FF474}"/>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6" name="Footer Placeholder 5">
            <a:extLst>
              <a:ext uri="{FF2B5EF4-FFF2-40B4-BE49-F238E27FC236}">
                <a16:creationId xmlns:a16="http://schemas.microsoft.com/office/drawing/2014/main" id="{D98F94B2-9EDD-9A79-E0FE-3CDA84CC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17A61-CB67-08AE-05E6-4178FBFD02B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16487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6C0E-856A-9177-3D93-779E3D81A0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68461-3B33-D950-9E26-279123EA15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D0C72D-EAD3-A228-628B-E6CF0073EC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5CE22-F721-DFA8-5DBD-5B1F464676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A23F4-0F9B-922D-D89D-9965F1F761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1C8677-FC7E-9359-6BE0-4BC4E31912AE}"/>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8" name="Footer Placeholder 7">
            <a:extLst>
              <a:ext uri="{FF2B5EF4-FFF2-40B4-BE49-F238E27FC236}">
                <a16:creationId xmlns:a16="http://schemas.microsoft.com/office/drawing/2014/main" id="{45AF4660-956F-057E-111E-346C2D91A1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29170D-14F9-25AB-223C-D829B6BBD0B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23432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B3D5-B87D-9BEF-AB68-B1FCF8E639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0B0D43-4953-105F-3C12-629B5FBBEB1B}"/>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4" name="Footer Placeholder 3">
            <a:extLst>
              <a:ext uri="{FF2B5EF4-FFF2-40B4-BE49-F238E27FC236}">
                <a16:creationId xmlns:a16="http://schemas.microsoft.com/office/drawing/2014/main" id="{BF94C5DC-A5A5-D91A-97F3-77FAE09DF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3C070-435E-2997-5027-B3C843CAB06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140231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8C7D1A-B019-0441-D0FF-FAFD393EC872}"/>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3" name="Footer Placeholder 2">
            <a:extLst>
              <a:ext uri="{FF2B5EF4-FFF2-40B4-BE49-F238E27FC236}">
                <a16:creationId xmlns:a16="http://schemas.microsoft.com/office/drawing/2014/main" id="{38D75760-3130-C73B-5C53-AB4B4AA0E9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2F883-87D0-424E-EDAA-287EC85B6F2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0901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377D-5A51-EB60-C93F-94D0C08B0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F5B4C8-9FF3-F53D-85F3-7271CDBB7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4E685A-3A55-4B46-EEC7-ECFD8C1D0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B2548A-5FAD-57AF-02D9-9D657CF5ECBF}"/>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6" name="Footer Placeholder 5">
            <a:extLst>
              <a:ext uri="{FF2B5EF4-FFF2-40B4-BE49-F238E27FC236}">
                <a16:creationId xmlns:a16="http://schemas.microsoft.com/office/drawing/2014/main" id="{479242A0-4F10-E433-844A-AECA4EDFB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8AB22-DBA0-2D07-252F-D376BE44DDE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74758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DE62-3325-0FBF-CC5C-EDDB7676C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402A53-32FA-A280-6951-D677DFF4E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4DF105-A9F9-59BA-96EB-9F03109E2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08479-45DC-5C9A-2249-A5A7CD50CA95}"/>
              </a:ext>
            </a:extLst>
          </p:cNvPr>
          <p:cNvSpPr>
            <a:spLocks noGrp="1"/>
          </p:cNvSpPr>
          <p:nvPr>
            <p:ph type="dt" sz="half" idx="10"/>
          </p:nvPr>
        </p:nvSpPr>
        <p:spPr/>
        <p:txBody>
          <a:bodyPr/>
          <a:lstStyle/>
          <a:p>
            <a:fld id="{70844C8D-D50A-4C5E-B8A4-A43C8E2C4140}" type="datetimeFigureOut">
              <a:rPr lang="en-US" smtClean="0"/>
              <a:t>7/1/2024</a:t>
            </a:fld>
            <a:endParaRPr lang="en-US"/>
          </a:p>
        </p:txBody>
      </p:sp>
      <p:sp>
        <p:nvSpPr>
          <p:cNvPr id="6" name="Footer Placeholder 5">
            <a:extLst>
              <a:ext uri="{FF2B5EF4-FFF2-40B4-BE49-F238E27FC236}">
                <a16:creationId xmlns:a16="http://schemas.microsoft.com/office/drawing/2014/main" id="{8A585E46-4FBD-D8CD-27DA-1835060D4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A3AF6-B6D9-E40F-937E-29E763E7CAD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34506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81F99-8C42-BF18-A851-162D51E366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32E71C-F93E-421B-165E-4F1F9C8718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CE859-BF56-983D-CDCA-B1A86E2B0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44C8D-D50A-4C5E-B8A4-A43C8E2C4140}" type="datetimeFigureOut">
              <a:rPr lang="en-US" smtClean="0"/>
              <a:t>7/1/2024</a:t>
            </a:fld>
            <a:endParaRPr lang="en-US"/>
          </a:p>
        </p:txBody>
      </p:sp>
      <p:sp>
        <p:nvSpPr>
          <p:cNvPr id="5" name="Footer Placeholder 4">
            <a:extLst>
              <a:ext uri="{FF2B5EF4-FFF2-40B4-BE49-F238E27FC236}">
                <a16:creationId xmlns:a16="http://schemas.microsoft.com/office/drawing/2014/main" id="{D587838F-ED27-322B-22D6-01B15CA76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0F794F-8253-2BC0-52FD-9A4456CA06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8A5A7-17B1-4ABB-8E6D-D51E4122AA66}" type="slidenum">
              <a:rPr lang="en-US" smtClean="0"/>
              <a:t>‹#›</a:t>
            </a:fld>
            <a:endParaRPr lang="en-US"/>
          </a:p>
        </p:txBody>
      </p:sp>
    </p:spTree>
    <p:extLst>
      <p:ext uri="{BB962C8B-B14F-4D97-AF65-F5344CB8AC3E}">
        <p14:creationId xmlns:p14="http://schemas.microsoft.com/office/powerpoint/2010/main" val="2165451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14_AF2EC97C.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2C3E-387B-F725-CBAD-293C73015F8A}"/>
              </a:ext>
            </a:extLst>
          </p:cNvPr>
          <p:cNvSpPr>
            <a:spLocks noGrp="1"/>
          </p:cNvSpPr>
          <p:nvPr>
            <p:ph type="ctrTitle"/>
          </p:nvPr>
        </p:nvSpPr>
        <p:spPr>
          <a:xfrm>
            <a:off x="1524000" y="207963"/>
            <a:ext cx="9144000" cy="2387600"/>
          </a:xfrm>
        </p:spPr>
        <p:txBody>
          <a:bodyPr/>
          <a:lstStyle/>
          <a:p>
            <a:r>
              <a:rPr lang="en-US" dirty="0"/>
              <a:t>Proposal Storyboard</a:t>
            </a:r>
          </a:p>
        </p:txBody>
      </p:sp>
      <p:sp>
        <p:nvSpPr>
          <p:cNvPr id="3" name="Subtitle 2">
            <a:extLst>
              <a:ext uri="{FF2B5EF4-FFF2-40B4-BE49-F238E27FC236}">
                <a16:creationId xmlns:a16="http://schemas.microsoft.com/office/drawing/2014/main" id="{FFCC39DD-FF8D-AAC2-1688-1473859F841D}"/>
              </a:ext>
            </a:extLst>
          </p:cNvPr>
          <p:cNvSpPr>
            <a:spLocks noGrp="1"/>
          </p:cNvSpPr>
          <p:nvPr>
            <p:ph type="subTitle" idx="1"/>
          </p:nvPr>
        </p:nvSpPr>
        <p:spPr>
          <a:xfrm>
            <a:off x="1524000" y="2921555"/>
            <a:ext cx="9144000" cy="1655762"/>
          </a:xfrm>
        </p:spPr>
        <p:txBody>
          <a:bodyPr/>
          <a:lstStyle/>
          <a:p>
            <a:pPr marL="342900" indent="-342900">
              <a:buFont typeface="Arial" panose="020B0604020202020204" pitchFamily="34" charset="0"/>
              <a:buChar char="•"/>
            </a:pPr>
            <a:r>
              <a:rPr lang="en-US" dirty="0"/>
              <a:t>Understanding/estimating C transport across flatwoods landscapes. </a:t>
            </a:r>
          </a:p>
          <a:p>
            <a:pPr marL="342900" indent="-342900">
              <a:buFont typeface="Arial" panose="020B0604020202020204" pitchFamily="34" charset="0"/>
              <a:buChar char="•"/>
            </a:pPr>
            <a:r>
              <a:rPr lang="en-US" dirty="0"/>
              <a:t>Can hydrologic management optimize C sequestration?</a:t>
            </a:r>
          </a:p>
        </p:txBody>
      </p:sp>
      <p:sp>
        <p:nvSpPr>
          <p:cNvPr id="4" name="Subtitle 2">
            <a:extLst>
              <a:ext uri="{FF2B5EF4-FFF2-40B4-BE49-F238E27FC236}">
                <a16:creationId xmlns:a16="http://schemas.microsoft.com/office/drawing/2014/main" id="{4B052752-7376-F05F-2B2D-9E699F04BC8D}"/>
              </a:ext>
            </a:extLst>
          </p:cNvPr>
          <p:cNvSpPr txBox="1">
            <a:spLocks/>
          </p:cNvSpPr>
          <p:nvPr/>
        </p:nvSpPr>
        <p:spPr>
          <a:xfrm>
            <a:off x="1399953" y="4424290"/>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nSpc>
                <a:spcPct val="107000"/>
              </a:lnSpc>
              <a:spcBef>
                <a:spcPts val="0"/>
              </a:spcBef>
              <a:spcAft>
                <a:spcPts val="80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“Given that wetlands are intermediates between terrestrial and aquatic ecosystems and that their high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ﬂuxes are sustained by direct atmospheric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ﬁxation by emergent plants, we have chosen to exclude the direct ﬂuxes from our aggregate estimate.” </a:t>
            </a:r>
            <a:r>
              <a:rPr lang="en-US" sz="1800" i="1" kern="100" dirty="0">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Drake et al 2018)</a:t>
            </a:r>
          </a:p>
        </p:txBody>
      </p:sp>
    </p:spTree>
    <p:extLst>
      <p:ext uri="{BB962C8B-B14F-4D97-AF65-F5344CB8AC3E}">
        <p14:creationId xmlns:p14="http://schemas.microsoft.com/office/powerpoint/2010/main" val="1615558483"/>
      </p:ext>
    </p:extLst>
  </p:cSld>
  <p:clrMapOvr>
    <a:masterClrMapping/>
  </p:clrMapOvr>
  <mc:AlternateContent xmlns:mc="http://schemas.openxmlformats.org/markup-compatibility/2006" xmlns:p14="http://schemas.microsoft.com/office/powerpoint/2010/main">
    <mc:Choice Requires="p14">
      <p:transition spd="slow" p14:dur="2000" advTm="1636"/>
    </mc:Choice>
    <mc:Fallback xmlns="">
      <p:transition spd="slow" advTm="16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7131-2A64-520F-416E-9AD19AC68984}"/>
              </a:ext>
            </a:extLst>
          </p:cNvPr>
          <p:cNvSpPr>
            <a:spLocks noGrp="1"/>
          </p:cNvSpPr>
          <p:nvPr>
            <p:ph type="title"/>
          </p:nvPr>
        </p:nvSpPr>
        <p:spPr/>
        <p:txBody>
          <a:bodyPr/>
          <a:lstStyle/>
          <a:p>
            <a:r>
              <a:rPr lang="en-US" dirty="0"/>
              <a:t>Project Progress</a:t>
            </a:r>
          </a:p>
        </p:txBody>
      </p:sp>
      <p:sp>
        <p:nvSpPr>
          <p:cNvPr id="3" name="Content Placeholder 2">
            <a:extLst>
              <a:ext uri="{FF2B5EF4-FFF2-40B4-BE49-F238E27FC236}">
                <a16:creationId xmlns:a16="http://schemas.microsoft.com/office/drawing/2014/main" id="{868B5FA7-6728-F438-AB60-DC2D0F29521C}"/>
              </a:ext>
            </a:extLst>
          </p:cNvPr>
          <p:cNvSpPr>
            <a:spLocks noGrp="1"/>
          </p:cNvSpPr>
          <p:nvPr>
            <p:ph idx="1"/>
          </p:nvPr>
        </p:nvSpPr>
        <p:spPr>
          <a:xfrm>
            <a:off x="838200" y="1414242"/>
            <a:ext cx="10515600" cy="4623585"/>
          </a:xfrm>
        </p:spPr>
        <p:txBody>
          <a:bodyPr>
            <a:normAutofit/>
          </a:bodyPr>
          <a:lstStyle/>
          <a:p>
            <a:r>
              <a:rPr lang="en-US" dirty="0"/>
              <a:t>Deployed </a:t>
            </a:r>
            <a:r>
              <a:rPr lang="en-US" dirty="0" err="1"/>
              <a:t>Vaisalas</a:t>
            </a:r>
            <a:r>
              <a:rPr lang="en-US" dirty="0"/>
              <a:t> at 5 and 15 (see next slide)</a:t>
            </a:r>
          </a:p>
          <a:p>
            <a:r>
              <a:rPr lang="en-US" dirty="0"/>
              <a:t>The lithium batteries are dying after three weeks. So, I will visit Bradford after three weeks </a:t>
            </a:r>
          </a:p>
          <a:p>
            <a:r>
              <a:rPr lang="en-US" dirty="0"/>
              <a:t>Met with Amanda about the Shimadzu</a:t>
            </a:r>
          </a:p>
          <a:p>
            <a:r>
              <a:rPr lang="en-US" dirty="0"/>
              <a:t>Met with Audrey to discuss processing FDOM… I am going to teach a crash course</a:t>
            </a:r>
          </a:p>
          <a:p>
            <a:endParaRPr lang="en-US" dirty="0"/>
          </a:p>
        </p:txBody>
      </p:sp>
    </p:spTree>
    <p:extLst>
      <p:ext uri="{BB962C8B-B14F-4D97-AF65-F5344CB8AC3E}">
        <p14:creationId xmlns:p14="http://schemas.microsoft.com/office/powerpoint/2010/main" val="3658093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A4E7-BCAD-E429-494C-13175CC990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1B9328-C2C9-DA94-3195-97D003330D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F801C5-E54D-CCC8-6FF2-6D38A05E26D4}"/>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1868824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520D9-10B1-818E-E3A2-85CAD65382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6B6561-5B22-05CA-03BD-15C5625475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9892FB-16EB-5B27-D051-7E62C36DF311}"/>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35296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8ADA-BC37-4F51-3FE7-8A1512796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AE66C-8402-C600-628F-9C9724DD02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02CEAC-BEB8-6964-905B-C05FBB75C587}"/>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210733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A6CFE0-704D-B615-6E05-0B1E89A70715}"/>
              </a:ext>
            </a:extLst>
          </p:cNvPr>
          <p:cNvSpPr>
            <a:spLocks noGrp="1" noRot="1" noMove="1" noResize="1" noEditPoints="1" noAdjustHandles="1" noChangeArrowheads="1" noChangeShapeType="1"/>
          </p:cNvSpPr>
          <p:nvPr/>
        </p:nvSpPr>
        <p:spPr>
          <a:xfrm>
            <a:off x="0" y="0"/>
            <a:ext cx="12252960" cy="6858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BAE21208-2E4A-4BCA-F0D3-6CDF6F80009D}"/>
              </a:ext>
            </a:extLst>
          </p:cNvPr>
          <p:cNvSpPr>
            <a:spLocks noGrp="1" noRot="1" noMove="1" noResize="1" noEditPoints="1" noAdjustHandles="1" noChangeArrowheads="1" noChangeShapeType="1"/>
          </p:cNvSpPr>
          <p:nvPr/>
        </p:nvSpPr>
        <p:spPr>
          <a:xfrm rot="16884446">
            <a:off x="-4297630" y="-4003490"/>
            <a:ext cx="17839940" cy="15334014"/>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7448970 w 13716000"/>
              <a:gd name="connsiteY17" fmla="*/ 1740917 h 1877066"/>
              <a:gd name="connsiteX18" fmla="*/ 5599254 w 13716000"/>
              <a:gd name="connsiteY18" fmla="*/ 1692379 h 1877066"/>
              <a:gd name="connsiteX19" fmla="*/ 4154922 w 13716000"/>
              <a:gd name="connsiteY19" fmla="*/ 1310056 h 1877066"/>
              <a:gd name="connsiteX20" fmla="*/ 3339107 w 13716000"/>
              <a:gd name="connsiteY20" fmla="*/ 1297274 h 1877066"/>
              <a:gd name="connsiteX21" fmla="*/ 2711450 w 13716000"/>
              <a:gd name="connsiteY21" fmla="*/ 391728 h 1877066"/>
              <a:gd name="connsiteX22" fmla="*/ 1489166 w 13716000"/>
              <a:gd name="connsiteY22" fmla="*/ 1082844 h 1877066"/>
              <a:gd name="connsiteX23" fmla="*/ 292608 w 13716000"/>
              <a:gd name="connsiteY23" fmla="*/ 1877066 h 1877066"/>
              <a:gd name="connsiteX24" fmla="*/ 0 w 13716000"/>
              <a:gd name="connsiteY24" fmla="*/ 1213473 h 1877066"/>
              <a:gd name="connsiteX25" fmla="*/ 506839 w 13716000"/>
              <a:gd name="connsiteY25" fmla="*/ 1020142 h 1877066"/>
              <a:gd name="connsiteX26" fmla="*/ 679269 w 13716000"/>
              <a:gd name="connsiteY26" fmla="*/ 920865 h 1877066"/>
              <a:gd name="connsiteX27" fmla="*/ 757646 w 13716000"/>
              <a:gd name="connsiteY27"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5599254 w 13716000"/>
              <a:gd name="connsiteY17" fmla="*/ 1692379 h 1877066"/>
              <a:gd name="connsiteX18" fmla="*/ 4154922 w 13716000"/>
              <a:gd name="connsiteY18" fmla="*/ 1310056 h 1877066"/>
              <a:gd name="connsiteX19" fmla="*/ 3339107 w 13716000"/>
              <a:gd name="connsiteY19" fmla="*/ 1297274 h 1877066"/>
              <a:gd name="connsiteX20" fmla="*/ 2711450 w 13716000"/>
              <a:gd name="connsiteY20" fmla="*/ 391728 h 1877066"/>
              <a:gd name="connsiteX21" fmla="*/ 1489166 w 13716000"/>
              <a:gd name="connsiteY21" fmla="*/ 1082844 h 1877066"/>
              <a:gd name="connsiteX22" fmla="*/ 292608 w 13716000"/>
              <a:gd name="connsiteY22" fmla="*/ 1877066 h 1877066"/>
              <a:gd name="connsiteX23" fmla="*/ 0 w 13716000"/>
              <a:gd name="connsiteY23" fmla="*/ 1213473 h 1877066"/>
              <a:gd name="connsiteX24" fmla="*/ 506839 w 13716000"/>
              <a:gd name="connsiteY24" fmla="*/ 1020142 h 1877066"/>
              <a:gd name="connsiteX25" fmla="*/ 679269 w 13716000"/>
              <a:gd name="connsiteY25" fmla="*/ 920865 h 1877066"/>
              <a:gd name="connsiteX26" fmla="*/ 757646 w 13716000"/>
              <a:gd name="connsiteY26"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599254 w 13716000"/>
              <a:gd name="connsiteY16" fmla="*/ 169237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570205" y="847740"/>
                  <a:pt x="5817368" y="1057337"/>
                  <a:pt x="6460049" y="1127276"/>
                </a:cubicBez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10204520" y="1511261"/>
                  <a:pt x="9472945" y="1597657"/>
                </a:cubicBezTo>
                <a:cubicBezTo>
                  <a:pt x="8614348" y="1638598"/>
                  <a:pt x="8292034" y="1608796"/>
                  <a:pt x="7276585" y="1589329"/>
                </a:cubicBezTo>
                <a:cubicBezTo>
                  <a:pt x="6669000" y="1544992"/>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B4A1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18BD552-8028-D85C-BE68-9D0EA5F7A97C}"/>
              </a:ext>
            </a:extLst>
          </p:cNvPr>
          <p:cNvSpPr/>
          <p:nvPr/>
        </p:nvSpPr>
        <p:spPr>
          <a:xfrm rot="16884446">
            <a:off x="-583280" y="914098"/>
            <a:ext cx="15198740" cy="4748737"/>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383838" y="945637"/>
                  <a:pt x="5397573" y="894739"/>
                  <a:pt x="5664055" y="1108970"/>
                </a:cubicBezTo>
                <a:lnTo>
                  <a:pt x="6391738" y="1260921"/>
                </a:lnTo>
                <a:lnTo>
                  <a:pt x="6871063" y="1260499"/>
                </a:ln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9551577" y="1605191"/>
                  <a:pt x="8820002" y="1691587"/>
                </a:cubicBezTo>
                <a:cubicBezTo>
                  <a:pt x="8297506" y="1753853"/>
                  <a:pt x="7917491" y="1754851"/>
                  <a:pt x="7448970" y="1740917"/>
                </a:cubicBezTo>
                <a:cubicBezTo>
                  <a:pt x="6918056" y="1788578"/>
                  <a:pt x="6130168" y="1727268"/>
                  <a:pt x="5599254" y="1692379"/>
                </a:cubicBezTo>
                <a:cubicBezTo>
                  <a:pt x="5047403" y="1487655"/>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843C0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3625FBED-3C6E-AAA6-BFC3-9BA9F7129A5D}"/>
              </a:ext>
            </a:extLst>
          </p:cNvPr>
          <p:cNvSpPr/>
          <p:nvPr/>
        </p:nvSpPr>
        <p:spPr>
          <a:xfrm rot="16884446">
            <a:off x="1036985" y="2278130"/>
            <a:ext cx="13716000" cy="1991673"/>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991673">
                <a:moveTo>
                  <a:pt x="757646" y="845168"/>
                </a:moveTo>
                <a:cubicBezTo>
                  <a:pt x="917884" y="700606"/>
                  <a:pt x="1189591" y="272144"/>
                  <a:pt x="1640695" y="139774"/>
                </a:cubicBezTo>
                <a:cubicBezTo>
                  <a:pt x="2327928" y="-131135"/>
                  <a:pt x="2856412" y="80555"/>
                  <a:pt x="3464270" y="50946"/>
                </a:cubicBezTo>
                <a:cubicBezTo>
                  <a:pt x="4156474" y="129251"/>
                  <a:pt x="4397829" y="385355"/>
                  <a:pt x="4864608" y="552560"/>
                </a:cubicBezTo>
                <a:cubicBezTo>
                  <a:pt x="5305715" y="738216"/>
                  <a:pt x="5397573" y="981022"/>
                  <a:pt x="5664055" y="1195253"/>
                </a:cubicBezTo>
                <a:lnTo>
                  <a:pt x="6087292" y="1451285"/>
                </a:lnTo>
                <a:lnTo>
                  <a:pt x="6871063" y="1346782"/>
                </a:lnTo>
                <a:lnTo>
                  <a:pt x="7482405" y="1195253"/>
                </a:lnTo>
                <a:lnTo>
                  <a:pt x="8057896" y="1065676"/>
                </a:lnTo>
                <a:cubicBezTo>
                  <a:pt x="8473507" y="1063747"/>
                  <a:pt x="8714492" y="1134843"/>
                  <a:pt x="9304728" y="1059889"/>
                </a:cubicBezTo>
                <a:cubicBezTo>
                  <a:pt x="9917648" y="996498"/>
                  <a:pt x="10124168" y="850556"/>
                  <a:pt x="10533888" y="745890"/>
                </a:cubicBezTo>
                <a:cubicBezTo>
                  <a:pt x="11023310" y="596103"/>
                  <a:pt x="11379381" y="357415"/>
                  <a:pt x="12002153" y="296528"/>
                </a:cubicBezTo>
                <a:cubicBezTo>
                  <a:pt x="12633760" y="350449"/>
                  <a:pt x="13144718" y="582169"/>
                  <a:pt x="13716000" y="724990"/>
                </a:cubicBezTo>
                <a:lnTo>
                  <a:pt x="13116379" y="1176185"/>
                </a:lnTo>
                <a:cubicBezTo>
                  <a:pt x="12789572" y="1103692"/>
                  <a:pt x="12545314" y="935949"/>
                  <a:pt x="12116907" y="923781"/>
                </a:cubicBezTo>
                <a:cubicBezTo>
                  <a:pt x="11599140" y="914437"/>
                  <a:pt x="11506823" y="1060669"/>
                  <a:pt x="11192256" y="1111650"/>
                </a:cubicBezTo>
                <a:lnTo>
                  <a:pt x="10476412" y="1372908"/>
                </a:lnTo>
                <a:cubicBezTo>
                  <a:pt x="9887712" y="1541854"/>
                  <a:pt x="9441888" y="1793350"/>
                  <a:pt x="8710313" y="1879746"/>
                </a:cubicBezTo>
                <a:cubicBezTo>
                  <a:pt x="8187817" y="1942012"/>
                  <a:pt x="7770096" y="1924904"/>
                  <a:pt x="7301575" y="1910970"/>
                </a:cubicBezTo>
                <a:cubicBezTo>
                  <a:pt x="6770661" y="1958631"/>
                  <a:pt x="6242921" y="2015818"/>
                  <a:pt x="5712007" y="1980929"/>
                </a:cubicBezTo>
                <a:cubicBezTo>
                  <a:pt x="5160156" y="1776205"/>
                  <a:pt x="4935329" y="1574656"/>
                  <a:pt x="4586678" y="1366757"/>
                </a:cubicBezTo>
                <a:lnTo>
                  <a:pt x="3903599" y="887768"/>
                </a:lnTo>
                <a:cubicBezTo>
                  <a:pt x="3600408" y="753299"/>
                  <a:pt x="3335316" y="533105"/>
                  <a:pt x="2711450" y="478011"/>
                </a:cubicBezTo>
                <a:cubicBezTo>
                  <a:pt x="2164322" y="565508"/>
                  <a:pt x="1896594" y="938755"/>
                  <a:pt x="1489166" y="1169127"/>
                </a:cubicBezTo>
                <a:lnTo>
                  <a:pt x="292608" y="1963349"/>
                </a:lnTo>
                <a:lnTo>
                  <a:pt x="0" y="1299756"/>
                </a:lnTo>
                <a:cubicBezTo>
                  <a:pt x="216236" y="1227677"/>
                  <a:pt x="299045" y="1207788"/>
                  <a:pt x="506839" y="1106425"/>
                </a:cubicBezTo>
                <a:cubicBezTo>
                  <a:pt x="566448" y="1077348"/>
                  <a:pt x="637468" y="1050691"/>
                  <a:pt x="679269" y="1007148"/>
                </a:cubicBezTo>
                <a:cubicBezTo>
                  <a:pt x="721070" y="963605"/>
                  <a:pt x="748938" y="870423"/>
                  <a:pt x="757646" y="845168"/>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7520B63-491B-37E4-D55B-47273C715544}"/>
              </a:ext>
            </a:extLst>
          </p:cNvPr>
          <p:cNvSpPr/>
          <p:nvPr/>
        </p:nvSpPr>
        <p:spPr>
          <a:xfrm>
            <a:off x="2595051" y="962108"/>
            <a:ext cx="4969565" cy="4291907"/>
          </a:xfrm>
          <a:custGeom>
            <a:avLst/>
            <a:gdLst>
              <a:gd name="connsiteX0" fmla="*/ 0 w 4325510"/>
              <a:gd name="connsiteY0" fmla="*/ 79513 h 3713259"/>
              <a:gd name="connsiteX1" fmla="*/ 15903 w 4325510"/>
              <a:gd name="connsiteY1" fmla="*/ 127221 h 3713259"/>
              <a:gd name="connsiteX2" fmla="*/ 644056 w 4325510"/>
              <a:gd name="connsiteY2" fmla="*/ 198783 h 3713259"/>
              <a:gd name="connsiteX3" fmla="*/ 795131 w 4325510"/>
              <a:gd name="connsiteY3" fmla="*/ 111318 h 3713259"/>
              <a:gd name="connsiteX4" fmla="*/ 866692 w 4325510"/>
              <a:gd name="connsiteY4" fmla="*/ 71562 h 3713259"/>
              <a:gd name="connsiteX5" fmla="*/ 1057524 w 4325510"/>
              <a:gd name="connsiteY5" fmla="*/ 31805 h 3713259"/>
              <a:gd name="connsiteX6" fmla="*/ 1192696 w 4325510"/>
              <a:gd name="connsiteY6" fmla="*/ 0 h 3713259"/>
              <a:gd name="connsiteX7" fmla="*/ 1558456 w 4325510"/>
              <a:gd name="connsiteY7" fmla="*/ 23854 h 3713259"/>
              <a:gd name="connsiteX8" fmla="*/ 1574359 w 4325510"/>
              <a:gd name="connsiteY8" fmla="*/ 47708 h 3713259"/>
              <a:gd name="connsiteX9" fmla="*/ 1614115 w 4325510"/>
              <a:gd name="connsiteY9" fmla="*/ 87464 h 3713259"/>
              <a:gd name="connsiteX10" fmla="*/ 1661823 w 4325510"/>
              <a:gd name="connsiteY10" fmla="*/ 127221 h 3713259"/>
              <a:gd name="connsiteX11" fmla="*/ 1701579 w 4325510"/>
              <a:gd name="connsiteY11" fmla="*/ 238539 h 3713259"/>
              <a:gd name="connsiteX12" fmla="*/ 1717482 w 4325510"/>
              <a:gd name="connsiteY12" fmla="*/ 349857 h 3713259"/>
              <a:gd name="connsiteX13" fmla="*/ 1709531 w 4325510"/>
              <a:gd name="connsiteY13" fmla="*/ 803082 h 3713259"/>
              <a:gd name="connsiteX14" fmla="*/ 1693628 w 4325510"/>
              <a:gd name="connsiteY14" fmla="*/ 882595 h 3713259"/>
              <a:gd name="connsiteX15" fmla="*/ 1701579 w 4325510"/>
              <a:gd name="connsiteY15" fmla="*/ 1391478 h 3713259"/>
              <a:gd name="connsiteX16" fmla="*/ 1725433 w 4325510"/>
              <a:gd name="connsiteY16" fmla="*/ 1478943 h 3713259"/>
              <a:gd name="connsiteX17" fmla="*/ 1852654 w 4325510"/>
              <a:gd name="connsiteY17" fmla="*/ 1590261 h 3713259"/>
              <a:gd name="connsiteX18" fmla="*/ 1948070 w 4325510"/>
              <a:gd name="connsiteY18" fmla="*/ 1653871 h 3713259"/>
              <a:gd name="connsiteX19" fmla="*/ 2003729 w 4325510"/>
              <a:gd name="connsiteY19" fmla="*/ 1669774 h 3713259"/>
              <a:gd name="connsiteX20" fmla="*/ 2130950 w 4325510"/>
              <a:gd name="connsiteY20" fmla="*/ 1701579 h 3713259"/>
              <a:gd name="connsiteX21" fmla="*/ 2433099 w 4325510"/>
              <a:gd name="connsiteY21" fmla="*/ 1741336 h 3713259"/>
              <a:gd name="connsiteX22" fmla="*/ 2472856 w 4325510"/>
              <a:gd name="connsiteY22" fmla="*/ 1765189 h 3713259"/>
              <a:gd name="connsiteX23" fmla="*/ 2504661 w 4325510"/>
              <a:gd name="connsiteY23" fmla="*/ 1781092 h 3713259"/>
              <a:gd name="connsiteX24" fmla="*/ 2568272 w 4325510"/>
              <a:gd name="connsiteY24" fmla="*/ 1852654 h 3713259"/>
              <a:gd name="connsiteX25" fmla="*/ 2600077 w 4325510"/>
              <a:gd name="connsiteY25" fmla="*/ 1876508 h 3713259"/>
              <a:gd name="connsiteX26" fmla="*/ 2655736 w 4325510"/>
              <a:gd name="connsiteY26" fmla="*/ 1948069 h 3713259"/>
              <a:gd name="connsiteX27" fmla="*/ 2679590 w 4325510"/>
              <a:gd name="connsiteY27" fmla="*/ 2011680 h 3713259"/>
              <a:gd name="connsiteX28" fmla="*/ 2695492 w 4325510"/>
              <a:gd name="connsiteY28" fmla="*/ 2099144 h 3713259"/>
              <a:gd name="connsiteX29" fmla="*/ 2711395 w 4325510"/>
              <a:gd name="connsiteY29" fmla="*/ 2210463 h 3713259"/>
              <a:gd name="connsiteX30" fmla="*/ 2790908 w 4325510"/>
              <a:gd name="connsiteY30" fmla="*/ 2305878 h 3713259"/>
              <a:gd name="connsiteX31" fmla="*/ 2862470 w 4325510"/>
              <a:gd name="connsiteY31" fmla="*/ 2401294 h 3713259"/>
              <a:gd name="connsiteX32" fmla="*/ 3283889 w 4325510"/>
              <a:gd name="connsiteY32" fmla="*/ 2615979 h 3713259"/>
              <a:gd name="connsiteX33" fmla="*/ 3371353 w 4325510"/>
              <a:gd name="connsiteY33" fmla="*/ 2703443 h 3713259"/>
              <a:gd name="connsiteX34" fmla="*/ 3586039 w 4325510"/>
              <a:gd name="connsiteY34" fmla="*/ 2838616 h 3713259"/>
              <a:gd name="connsiteX35" fmla="*/ 3713259 w 4325510"/>
              <a:gd name="connsiteY35" fmla="*/ 2965836 h 3713259"/>
              <a:gd name="connsiteX36" fmla="*/ 3768919 w 4325510"/>
              <a:gd name="connsiteY36" fmla="*/ 3013544 h 3713259"/>
              <a:gd name="connsiteX37" fmla="*/ 3808675 w 4325510"/>
              <a:gd name="connsiteY37" fmla="*/ 3053301 h 3713259"/>
              <a:gd name="connsiteX38" fmla="*/ 3848432 w 4325510"/>
              <a:gd name="connsiteY38" fmla="*/ 3061252 h 3713259"/>
              <a:gd name="connsiteX39" fmla="*/ 3927945 w 4325510"/>
              <a:gd name="connsiteY39" fmla="*/ 3204376 h 3713259"/>
              <a:gd name="connsiteX40" fmla="*/ 4047214 w 4325510"/>
              <a:gd name="connsiteY40" fmla="*/ 3395207 h 3713259"/>
              <a:gd name="connsiteX41" fmla="*/ 4118776 w 4325510"/>
              <a:gd name="connsiteY41" fmla="*/ 3554233 h 3713259"/>
              <a:gd name="connsiteX42" fmla="*/ 4222143 w 4325510"/>
              <a:gd name="connsiteY42" fmla="*/ 3673503 h 3713259"/>
              <a:gd name="connsiteX43" fmla="*/ 4293705 w 4325510"/>
              <a:gd name="connsiteY43" fmla="*/ 3705308 h 3713259"/>
              <a:gd name="connsiteX44" fmla="*/ 4325510 w 4325510"/>
              <a:gd name="connsiteY44" fmla="*/ 3713259 h 37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25510" h="3713259">
                <a:moveTo>
                  <a:pt x="0" y="79513"/>
                </a:moveTo>
                <a:cubicBezTo>
                  <a:pt x="5301" y="95416"/>
                  <a:pt x="4726" y="114729"/>
                  <a:pt x="15903" y="127221"/>
                </a:cubicBezTo>
                <a:cubicBezTo>
                  <a:pt x="210929" y="345192"/>
                  <a:pt x="252847" y="223233"/>
                  <a:pt x="644056" y="198783"/>
                </a:cubicBezTo>
                <a:cubicBezTo>
                  <a:pt x="759347" y="121922"/>
                  <a:pt x="670262" y="177039"/>
                  <a:pt x="795131" y="111318"/>
                </a:cubicBezTo>
                <a:cubicBezTo>
                  <a:pt x="819278" y="98609"/>
                  <a:pt x="841192" y="81276"/>
                  <a:pt x="866692" y="71562"/>
                </a:cubicBezTo>
                <a:cubicBezTo>
                  <a:pt x="928088" y="48173"/>
                  <a:pt x="993995" y="44949"/>
                  <a:pt x="1057524" y="31805"/>
                </a:cubicBezTo>
                <a:cubicBezTo>
                  <a:pt x="1102852" y="22427"/>
                  <a:pt x="1147639" y="10602"/>
                  <a:pt x="1192696" y="0"/>
                </a:cubicBezTo>
                <a:cubicBezTo>
                  <a:pt x="1314616" y="7951"/>
                  <a:pt x="1437220" y="8700"/>
                  <a:pt x="1558456" y="23854"/>
                </a:cubicBezTo>
                <a:cubicBezTo>
                  <a:pt x="1567939" y="25039"/>
                  <a:pt x="1568066" y="40516"/>
                  <a:pt x="1574359" y="47708"/>
                </a:cubicBezTo>
                <a:cubicBezTo>
                  <a:pt x="1586700" y="61812"/>
                  <a:pt x="1600248" y="74857"/>
                  <a:pt x="1614115" y="87464"/>
                </a:cubicBezTo>
                <a:cubicBezTo>
                  <a:pt x="1629432" y="101389"/>
                  <a:pt x="1645920" y="113969"/>
                  <a:pt x="1661823" y="127221"/>
                </a:cubicBezTo>
                <a:cubicBezTo>
                  <a:pt x="1679817" y="169207"/>
                  <a:pt x="1692999" y="193495"/>
                  <a:pt x="1701579" y="238539"/>
                </a:cubicBezTo>
                <a:cubicBezTo>
                  <a:pt x="1708592" y="275360"/>
                  <a:pt x="1712181" y="312751"/>
                  <a:pt x="1717482" y="349857"/>
                </a:cubicBezTo>
                <a:cubicBezTo>
                  <a:pt x="1714832" y="500932"/>
                  <a:pt x="1716290" y="652135"/>
                  <a:pt x="1709531" y="803082"/>
                </a:cubicBezTo>
                <a:cubicBezTo>
                  <a:pt x="1708322" y="830084"/>
                  <a:pt x="1693993" y="855568"/>
                  <a:pt x="1693628" y="882595"/>
                </a:cubicBezTo>
                <a:cubicBezTo>
                  <a:pt x="1691335" y="1052228"/>
                  <a:pt x="1692544" y="1222070"/>
                  <a:pt x="1701579" y="1391478"/>
                </a:cubicBezTo>
                <a:cubicBezTo>
                  <a:pt x="1703188" y="1421655"/>
                  <a:pt x="1713320" y="1451257"/>
                  <a:pt x="1725433" y="1478943"/>
                </a:cubicBezTo>
                <a:cubicBezTo>
                  <a:pt x="1743653" y="1520589"/>
                  <a:pt x="1833669" y="1576814"/>
                  <a:pt x="1852654" y="1590261"/>
                </a:cubicBezTo>
                <a:cubicBezTo>
                  <a:pt x="1883847" y="1612356"/>
                  <a:pt x="1914244" y="1636068"/>
                  <a:pt x="1948070" y="1653871"/>
                </a:cubicBezTo>
                <a:cubicBezTo>
                  <a:pt x="1965145" y="1662858"/>
                  <a:pt x="1985424" y="1663672"/>
                  <a:pt x="2003729" y="1669774"/>
                </a:cubicBezTo>
                <a:cubicBezTo>
                  <a:pt x="2084539" y="1696711"/>
                  <a:pt x="2001330" y="1683062"/>
                  <a:pt x="2130950" y="1701579"/>
                </a:cubicBezTo>
                <a:cubicBezTo>
                  <a:pt x="2231513" y="1715945"/>
                  <a:pt x="2433099" y="1741336"/>
                  <a:pt x="2433099" y="1741336"/>
                </a:cubicBezTo>
                <a:cubicBezTo>
                  <a:pt x="2446351" y="1749287"/>
                  <a:pt x="2459346" y="1757684"/>
                  <a:pt x="2472856" y="1765189"/>
                </a:cubicBezTo>
                <a:cubicBezTo>
                  <a:pt x="2483218" y="1770945"/>
                  <a:pt x="2495305" y="1773815"/>
                  <a:pt x="2504661" y="1781092"/>
                </a:cubicBezTo>
                <a:cubicBezTo>
                  <a:pt x="2579118" y="1839004"/>
                  <a:pt x="2515262" y="1799644"/>
                  <a:pt x="2568272" y="1852654"/>
                </a:cubicBezTo>
                <a:cubicBezTo>
                  <a:pt x="2577643" y="1862025"/>
                  <a:pt x="2589475" y="1868557"/>
                  <a:pt x="2600077" y="1876508"/>
                </a:cubicBezTo>
                <a:cubicBezTo>
                  <a:pt x="2619355" y="1972901"/>
                  <a:pt x="2586065" y="1855174"/>
                  <a:pt x="2655736" y="1948069"/>
                </a:cubicBezTo>
                <a:cubicBezTo>
                  <a:pt x="2669323" y="1966185"/>
                  <a:pt x="2671639" y="1990476"/>
                  <a:pt x="2679590" y="2011680"/>
                </a:cubicBezTo>
                <a:cubicBezTo>
                  <a:pt x="2684891" y="2040835"/>
                  <a:pt x="2690810" y="2069884"/>
                  <a:pt x="2695492" y="2099144"/>
                </a:cubicBezTo>
                <a:cubicBezTo>
                  <a:pt x="2701414" y="2136156"/>
                  <a:pt x="2701856" y="2174214"/>
                  <a:pt x="2711395" y="2210463"/>
                </a:cubicBezTo>
                <a:cubicBezTo>
                  <a:pt x="2721061" y="2247192"/>
                  <a:pt x="2771328" y="2282627"/>
                  <a:pt x="2790908" y="2305878"/>
                </a:cubicBezTo>
                <a:cubicBezTo>
                  <a:pt x="2816517" y="2336288"/>
                  <a:pt x="2830665" y="2377440"/>
                  <a:pt x="2862470" y="2401294"/>
                </a:cubicBezTo>
                <a:cubicBezTo>
                  <a:pt x="2954063" y="2469988"/>
                  <a:pt x="3178458" y="2567318"/>
                  <a:pt x="3283889" y="2615979"/>
                </a:cubicBezTo>
                <a:cubicBezTo>
                  <a:pt x="3313044" y="2645134"/>
                  <a:pt x="3338526" y="2678495"/>
                  <a:pt x="3371353" y="2703443"/>
                </a:cubicBezTo>
                <a:cubicBezTo>
                  <a:pt x="3557014" y="2844546"/>
                  <a:pt x="3410314" y="2687129"/>
                  <a:pt x="3586039" y="2838616"/>
                </a:cubicBezTo>
                <a:cubicBezTo>
                  <a:pt x="3631462" y="2877774"/>
                  <a:pt x="3667725" y="2926807"/>
                  <a:pt x="3713259" y="2965836"/>
                </a:cubicBezTo>
                <a:cubicBezTo>
                  <a:pt x="3731812" y="2981739"/>
                  <a:pt x="3750906" y="2997032"/>
                  <a:pt x="3768919" y="3013544"/>
                </a:cubicBezTo>
                <a:cubicBezTo>
                  <a:pt x="3782734" y="3026208"/>
                  <a:pt x="3792604" y="3043659"/>
                  <a:pt x="3808675" y="3053301"/>
                </a:cubicBezTo>
                <a:cubicBezTo>
                  <a:pt x="3820264" y="3060254"/>
                  <a:pt x="3835180" y="3058602"/>
                  <a:pt x="3848432" y="3061252"/>
                </a:cubicBezTo>
                <a:cubicBezTo>
                  <a:pt x="3874936" y="3108960"/>
                  <a:pt x="3897672" y="3158966"/>
                  <a:pt x="3927945" y="3204376"/>
                </a:cubicBezTo>
                <a:cubicBezTo>
                  <a:pt x="4011980" y="3330428"/>
                  <a:pt x="3972295" y="3266773"/>
                  <a:pt x="4047214" y="3395207"/>
                </a:cubicBezTo>
                <a:cubicBezTo>
                  <a:pt x="4071915" y="3485776"/>
                  <a:pt x="4060658" y="3480821"/>
                  <a:pt x="4118776" y="3554233"/>
                </a:cubicBezTo>
                <a:cubicBezTo>
                  <a:pt x="4151431" y="3595481"/>
                  <a:pt x="4174068" y="3652136"/>
                  <a:pt x="4222143" y="3673503"/>
                </a:cubicBezTo>
                <a:cubicBezTo>
                  <a:pt x="4245997" y="3684105"/>
                  <a:pt x="4269341" y="3695937"/>
                  <a:pt x="4293705" y="3705308"/>
                </a:cubicBezTo>
                <a:cubicBezTo>
                  <a:pt x="4303905" y="3709231"/>
                  <a:pt x="4325510" y="3713259"/>
                  <a:pt x="4325510" y="3713259"/>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E032324-DA2A-21A7-B9C9-C5F780236856}"/>
              </a:ext>
            </a:extLst>
          </p:cNvPr>
          <p:cNvSpPr/>
          <p:nvPr/>
        </p:nvSpPr>
        <p:spPr>
          <a:xfrm>
            <a:off x="2826713" y="946466"/>
            <a:ext cx="5685183" cy="866692"/>
          </a:xfrm>
          <a:custGeom>
            <a:avLst/>
            <a:gdLst>
              <a:gd name="connsiteX0" fmla="*/ 0 w 5685183"/>
              <a:gd name="connsiteY0" fmla="*/ 556592 h 866692"/>
              <a:gd name="connsiteX1" fmla="*/ 294199 w 5685183"/>
              <a:gd name="connsiteY1" fmla="*/ 747423 h 866692"/>
              <a:gd name="connsiteX2" fmla="*/ 453225 w 5685183"/>
              <a:gd name="connsiteY2" fmla="*/ 834887 h 866692"/>
              <a:gd name="connsiteX3" fmla="*/ 564543 w 5685183"/>
              <a:gd name="connsiteY3" fmla="*/ 866692 h 866692"/>
              <a:gd name="connsiteX4" fmla="*/ 938254 w 5685183"/>
              <a:gd name="connsiteY4" fmla="*/ 842838 h 866692"/>
              <a:gd name="connsiteX5" fmla="*/ 1041621 w 5685183"/>
              <a:gd name="connsiteY5" fmla="*/ 771277 h 866692"/>
              <a:gd name="connsiteX6" fmla="*/ 1200647 w 5685183"/>
              <a:gd name="connsiteY6" fmla="*/ 707666 h 866692"/>
              <a:gd name="connsiteX7" fmla="*/ 1327868 w 5685183"/>
              <a:gd name="connsiteY7" fmla="*/ 636105 h 866692"/>
              <a:gd name="connsiteX8" fmla="*/ 1423284 w 5685183"/>
              <a:gd name="connsiteY8" fmla="*/ 564543 h 866692"/>
              <a:gd name="connsiteX9" fmla="*/ 1622067 w 5685183"/>
              <a:gd name="connsiteY9" fmla="*/ 469127 h 866692"/>
              <a:gd name="connsiteX10" fmla="*/ 1852654 w 5685183"/>
              <a:gd name="connsiteY10" fmla="*/ 310101 h 866692"/>
              <a:gd name="connsiteX11" fmla="*/ 1932167 w 5685183"/>
              <a:gd name="connsiteY11" fmla="*/ 238539 h 866692"/>
              <a:gd name="connsiteX12" fmla="*/ 2266122 w 5685183"/>
              <a:gd name="connsiteY12" fmla="*/ 79513 h 866692"/>
              <a:gd name="connsiteX13" fmla="*/ 2433100 w 5685183"/>
              <a:gd name="connsiteY13" fmla="*/ 63611 h 866692"/>
              <a:gd name="connsiteX14" fmla="*/ 2520564 w 5685183"/>
              <a:gd name="connsiteY14" fmla="*/ 39757 h 866692"/>
              <a:gd name="connsiteX15" fmla="*/ 2679590 w 5685183"/>
              <a:gd name="connsiteY15" fmla="*/ 63611 h 866692"/>
              <a:gd name="connsiteX16" fmla="*/ 2759103 w 5685183"/>
              <a:gd name="connsiteY16" fmla="*/ 71562 h 866692"/>
              <a:gd name="connsiteX17" fmla="*/ 2862470 w 5685183"/>
              <a:gd name="connsiteY17" fmla="*/ 31805 h 866692"/>
              <a:gd name="connsiteX18" fmla="*/ 2957886 w 5685183"/>
              <a:gd name="connsiteY18" fmla="*/ 15903 h 866692"/>
              <a:gd name="connsiteX19" fmla="*/ 3037399 w 5685183"/>
              <a:gd name="connsiteY19" fmla="*/ 0 h 866692"/>
              <a:gd name="connsiteX20" fmla="*/ 3132814 w 5685183"/>
              <a:gd name="connsiteY20" fmla="*/ 7952 h 866692"/>
              <a:gd name="connsiteX21" fmla="*/ 3283889 w 5685183"/>
              <a:gd name="connsiteY21" fmla="*/ 63611 h 866692"/>
              <a:gd name="connsiteX22" fmla="*/ 3379305 w 5685183"/>
              <a:gd name="connsiteY22" fmla="*/ 174929 h 866692"/>
              <a:gd name="connsiteX23" fmla="*/ 3411110 w 5685183"/>
              <a:gd name="connsiteY23" fmla="*/ 270345 h 866692"/>
              <a:gd name="connsiteX24" fmla="*/ 3427013 w 5685183"/>
              <a:gd name="connsiteY24" fmla="*/ 310101 h 866692"/>
              <a:gd name="connsiteX25" fmla="*/ 3434964 w 5685183"/>
              <a:gd name="connsiteY25" fmla="*/ 349858 h 866692"/>
              <a:gd name="connsiteX26" fmla="*/ 3466769 w 5685183"/>
              <a:gd name="connsiteY26" fmla="*/ 365760 h 866692"/>
              <a:gd name="connsiteX27" fmla="*/ 3522428 w 5685183"/>
              <a:gd name="connsiteY27" fmla="*/ 405517 h 866692"/>
              <a:gd name="connsiteX28" fmla="*/ 3601941 w 5685183"/>
              <a:gd name="connsiteY28" fmla="*/ 389614 h 866692"/>
              <a:gd name="connsiteX29" fmla="*/ 3697357 w 5685183"/>
              <a:gd name="connsiteY29" fmla="*/ 373712 h 866692"/>
              <a:gd name="connsiteX30" fmla="*/ 3927945 w 5685183"/>
              <a:gd name="connsiteY30" fmla="*/ 278296 h 866692"/>
              <a:gd name="connsiteX31" fmla="*/ 4007458 w 5685183"/>
              <a:gd name="connsiteY31" fmla="*/ 254442 h 866692"/>
              <a:gd name="connsiteX32" fmla="*/ 4102874 w 5685183"/>
              <a:gd name="connsiteY32" fmla="*/ 206734 h 866692"/>
              <a:gd name="connsiteX33" fmla="*/ 4261900 w 5685183"/>
              <a:gd name="connsiteY33" fmla="*/ 166978 h 866692"/>
              <a:gd name="connsiteX34" fmla="*/ 4230094 w 5685183"/>
              <a:gd name="connsiteY34" fmla="*/ 174929 h 866692"/>
              <a:gd name="connsiteX35" fmla="*/ 4794637 w 5685183"/>
              <a:gd name="connsiteY35" fmla="*/ 278296 h 866692"/>
              <a:gd name="connsiteX36" fmla="*/ 5057030 w 5685183"/>
              <a:gd name="connsiteY36" fmla="*/ 365760 h 866692"/>
              <a:gd name="connsiteX37" fmla="*/ 5200154 w 5685183"/>
              <a:gd name="connsiteY37" fmla="*/ 373712 h 866692"/>
              <a:gd name="connsiteX38" fmla="*/ 5383034 w 5685183"/>
              <a:gd name="connsiteY38" fmla="*/ 389614 h 866692"/>
              <a:gd name="connsiteX39" fmla="*/ 5589767 w 5685183"/>
              <a:gd name="connsiteY39" fmla="*/ 461176 h 866692"/>
              <a:gd name="connsiteX40" fmla="*/ 5661329 w 5685183"/>
              <a:gd name="connsiteY40" fmla="*/ 508884 h 866692"/>
              <a:gd name="connsiteX41" fmla="*/ 5685183 w 5685183"/>
              <a:gd name="connsiteY41" fmla="*/ 532738 h 86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685183" h="866692">
                <a:moveTo>
                  <a:pt x="0" y="556592"/>
                </a:moveTo>
                <a:cubicBezTo>
                  <a:pt x="118690" y="639674"/>
                  <a:pt x="130820" y="650091"/>
                  <a:pt x="294199" y="747423"/>
                </a:cubicBezTo>
                <a:cubicBezTo>
                  <a:pt x="346172" y="778386"/>
                  <a:pt x="397875" y="810468"/>
                  <a:pt x="453225" y="834887"/>
                </a:cubicBezTo>
                <a:cubicBezTo>
                  <a:pt x="488532" y="850464"/>
                  <a:pt x="527437" y="856090"/>
                  <a:pt x="564543" y="866692"/>
                </a:cubicBezTo>
                <a:cubicBezTo>
                  <a:pt x="689113" y="858741"/>
                  <a:pt x="815854" y="867318"/>
                  <a:pt x="938254" y="842838"/>
                </a:cubicBezTo>
                <a:cubicBezTo>
                  <a:pt x="979347" y="834619"/>
                  <a:pt x="1005824" y="793066"/>
                  <a:pt x="1041621" y="771277"/>
                </a:cubicBezTo>
                <a:cubicBezTo>
                  <a:pt x="1109174" y="730158"/>
                  <a:pt x="1127031" y="729751"/>
                  <a:pt x="1200647" y="707666"/>
                </a:cubicBezTo>
                <a:cubicBezTo>
                  <a:pt x="1352132" y="577823"/>
                  <a:pt x="1154168" y="735362"/>
                  <a:pt x="1327868" y="636105"/>
                </a:cubicBezTo>
                <a:cubicBezTo>
                  <a:pt x="1362386" y="616380"/>
                  <a:pt x="1388708" y="584167"/>
                  <a:pt x="1423284" y="564543"/>
                </a:cubicBezTo>
                <a:cubicBezTo>
                  <a:pt x="1487205" y="528263"/>
                  <a:pt x="1557601" y="504430"/>
                  <a:pt x="1622067" y="469127"/>
                </a:cubicBezTo>
                <a:cubicBezTo>
                  <a:pt x="1681612" y="436519"/>
                  <a:pt x="1795056" y="357227"/>
                  <a:pt x="1852654" y="310101"/>
                </a:cubicBezTo>
                <a:cubicBezTo>
                  <a:pt x="1880252" y="287521"/>
                  <a:pt x="1902019" y="257580"/>
                  <a:pt x="1932167" y="238539"/>
                </a:cubicBezTo>
                <a:cubicBezTo>
                  <a:pt x="1984069" y="205759"/>
                  <a:pt x="2171678" y="98402"/>
                  <a:pt x="2266122" y="79513"/>
                </a:cubicBezTo>
                <a:cubicBezTo>
                  <a:pt x="2320947" y="68548"/>
                  <a:pt x="2377441" y="68912"/>
                  <a:pt x="2433100" y="63611"/>
                </a:cubicBezTo>
                <a:cubicBezTo>
                  <a:pt x="2462255" y="55660"/>
                  <a:pt x="2490344" y="39757"/>
                  <a:pt x="2520564" y="39757"/>
                </a:cubicBezTo>
                <a:cubicBezTo>
                  <a:pt x="2574166" y="39757"/>
                  <a:pt x="2626458" y="56527"/>
                  <a:pt x="2679590" y="63611"/>
                </a:cubicBezTo>
                <a:cubicBezTo>
                  <a:pt x="2705993" y="67131"/>
                  <a:pt x="2732599" y="68912"/>
                  <a:pt x="2759103" y="71562"/>
                </a:cubicBezTo>
                <a:cubicBezTo>
                  <a:pt x="2793559" y="58310"/>
                  <a:pt x="2826921" y="41759"/>
                  <a:pt x="2862470" y="31805"/>
                </a:cubicBezTo>
                <a:cubicBezTo>
                  <a:pt x="2893520" y="23111"/>
                  <a:pt x="2926162" y="21671"/>
                  <a:pt x="2957886" y="15903"/>
                </a:cubicBezTo>
                <a:cubicBezTo>
                  <a:pt x="2984479" y="11068"/>
                  <a:pt x="3010895" y="5301"/>
                  <a:pt x="3037399" y="0"/>
                </a:cubicBezTo>
                <a:cubicBezTo>
                  <a:pt x="3069204" y="2651"/>
                  <a:pt x="3101333" y="2705"/>
                  <a:pt x="3132814" y="7952"/>
                </a:cubicBezTo>
                <a:cubicBezTo>
                  <a:pt x="3192864" y="17960"/>
                  <a:pt x="3236329" y="27941"/>
                  <a:pt x="3283889" y="63611"/>
                </a:cubicBezTo>
                <a:cubicBezTo>
                  <a:pt x="3316493" y="88064"/>
                  <a:pt x="3358131" y="147704"/>
                  <a:pt x="3379305" y="174929"/>
                </a:cubicBezTo>
                <a:cubicBezTo>
                  <a:pt x="3389907" y="206734"/>
                  <a:pt x="3399952" y="238731"/>
                  <a:pt x="3411110" y="270345"/>
                </a:cubicBezTo>
                <a:cubicBezTo>
                  <a:pt x="3415860" y="283804"/>
                  <a:pt x="3422912" y="296430"/>
                  <a:pt x="3427013" y="310101"/>
                </a:cubicBezTo>
                <a:cubicBezTo>
                  <a:pt x="3430896" y="323046"/>
                  <a:pt x="3427109" y="338861"/>
                  <a:pt x="3434964" y="349858"/>
                </a:cubicBezTo>
                <a:cubicBezTo>
                  <a:pt x="3441853" y="359503"/>
                  <a:pt x="3456769" y="359396"/>
                  <a:pt x="3466769" y="365760"/>
                </a:cubicBezTo>
                <a:cubicBezTo>
                  <a:pt x="3486004" y="378001"/>
                  <a:pt x="3503875" y="392265"/>
                  <a:pt x="3522428" y="405517"/>
                </a:cubicBezTo>
                <a:lnTo>
                  <a:pt x="3601941" y="389614"/>
                </a:lnTo>
                <a:cubicBezTo>
                  <a:pt x="3633665" y="383846"/>
                  <a:pt x="3666307" y="382406"/>
                  <a:pt x="3697357" y="373712"/>
                </a:cubicBezTo>
                <a:cubicBezTo>
                  <a:pt x="3762275" y="355535"/>
                  <a:pt x="3869282" y="300859"/>
                  <a:pt x="3927945" y="278296"/>
                </a:cubicBezTo>
                <a:cubicBezTo>
                  <a:pt x="3953772" y="268363"/>
                  <a:pt x="3981847" y="264919"/>
                  <a:pt x="4007458" y="254442"/>
                </a:cubicBezTo>
                <a:cubicBezTo>
                  <a:pt x="4040370" y="240978"/>
                  <a:pt x="4069858" y="219940"/>
                  <a:pt x="4102874" y="206734"/>
                </a:cubicBezTo>
                <a:cubicBezTo>
                  <a:pt x="4133417" y="194517"/>
                  <a:pt x="4217725" y="166978"/>
                  <a:pt x="4261900" y="166978"/>
                </a:cubicBezTo>
                <a:cubicBezTo>
                  <a:pt x="4272828" y="166978"/>
                  <a:pt x="4240696" y="172279"/>
                  <a:pt x="4230094" y="174929"/>
                </a:cubicBezTo>
                <a:cubicBezTo>
                  <a:pt x="4418275" y="209385"/>
                  <a:pt x="4608227" y="235278"/>
                  <a:pt x="4794637" y="278296"/>
                </a:cubicBezTo>
                <a:cubicBezTo>
                  <a:pt x="4884471" y="299027"/>
                  <a:pt x="4967285" y="344644"/>
                  <a:pt x="5057030" y="365760"/>
                </a:cubicBezTo>
                <a:cubicBezTo>
                  <a:pt x="5103541" y="376704"/>
                  <a:pt x="5152500" y="370225"/>
                  <a:pt x="5200154" y="373712"/>
                </a:cubicBezTo>
                <a:cubicBezTo>
                  <a:pt x="5261181" y="378177"/>
                  <a:pt x="5322074" y="384313"/>
                  <a:pt x="5383034" y="389614"/>
                </a:cubicBezTo>
                <a:cubicBezTo>
                  <a:pt x="5479178" y="415252"/>
                  <a:pt x="5506929" y="415615"/>
                  <a:pt x="5589767" y="461176"/>
                </a:cubicBezTo>
                <a:cubicBezTo>
                  <a:pt x="5614887" y="474992"/>
                  <a:pt x="5638394" y="491683"/>
                  <a:pt x="5661329" y="508884"/>
                </a:cubicBezTo>
                <a:cubicBezTo>
                  <a:pt x="5670325" y="515631"/>
                  <a:pt x="5685183" y="532738"/>
                  <a:pt x="5685183" y="532738"/>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1DEE416-335B-97AC-A7D0-EDE798A7BC56}"/>
              </a:ext>
            </a:extLst>
          </p:cNvPr>
          <p:cNvSpPr/>
          <p:nvPr/>
        </p:nvSpPr>
        <p:spPr>
          <a:xfrm>
            <a:off x="5669304" y="3226611"/>
            <a:ext cx="2401546" cy="97324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FE8E82-2757-7671-14E0-70709B184E4D}"/>
              </a:ext>
            </a:extLst>
          </p:cNvPr>
          <p:cNvSpPr/>
          <p:nvPr/>
        </p:nvSpPr>
        <p:spPr>
          <a:xfrm>
            <a:off x="4027537" y="3876119"/>
            <a:ext cx="692929" cy="1073426"/>
          </a:xfrm>
          <a:prstGeom prst="ellipse">
            <a:avLst/>
          </a:prstGeom>
          <a:solidFill>
            <a:srgbClr val="3B3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8E4F18-1C41-C2E8-6B31-99007A81C654}"/>
              </a:ext>
            </a:extLst>
          </p:cNvPr>
          <p:cNvSpPr/>
          <p:nvPr/>
        </p:nvSpPr>
        <p:spPr>
          <a:xfrm>
            <a:off x="4650915" y="4525048"/>
            <a:ext cx="2108585" cy="1370843"/>
          </a:xfrm>
          <a:custGeom>
            <a:avLst/>
            <a:gdLst>
              <a:gd name="connsiteX0" fmla="*/ 0 w 1822996"/>
              <a:gd name="connsiteY0" fmla="*/ 0 h 985962"/>
              <a:gd name="connsiteX1" fmla="*/ 246490 w 1822996"/>
              <a:gd name="connsiteY1" fmla="*/ 87465 h 985962"/>
              <a:gd name="connsiteX2" fmla="*/ 500932 w 1822996"/>
              <a:gd name="connsiteY2" fmla="*/ 190832 h 985962"/>
              <a:gd name="connsiteX3" fmla="*/ 842838 w 1822996"/>
              <a:gd name="connsiteY3" fmla="*/ 270345 h 985962"/>
              <a:gd name="connsiteX4" fmla="*/ 985961 w 1822996"/>
              <a:gd name="connsiteY4" fmla="*/ 286247 h 985962"/>
              <a:gd name="connsiteX5" fmla="*/ 1097280 w 1822996"/>
              <a:gd name="connsiteY5" fmla="*/ 302150 h 985962"/>
              <a:gd name="connsiteX6" fmla="*/ 1296062 w 1822996"/>
              <a:gd name="connsiteY6" fmla="*/ 278296 h 985962"/>
              <a:gd name="connsiteX7" fmla="*/ 1391478 w 1822996"/>
              <a:gd name="connsiteY7" fmla="*/ 262393 h 985962"/>
              <a:gd name="connsiteX8" fmla="*/ 1693627 w 1822996"/>
              <a:gd name="connsiteY8" fmla="*/ 238539 h 985962"/>
              <a:gd name="connsiteX9" fmla="*/ 1796994 w 1822996"/>
              <a:gd name="connsiteY9" fmla="*/ 278296 h 985962"/>
              <a:gd name="connsiteX10" fmla="*/ 1804946 w 1822996"/>
              <a:gd name="connsiteY10" fmla="*/ 349858 h 985962"/>
              <a:gd name="connsiteX11" fmla="*/ 1820848 w 1822996"/>
              <a:gd name="connsiteY11" fmla="*/ 405517 h 985962"/>
              <a:gd name="connsiteX12" fmla="*/ 1820848 w 1822996"/>
              <a:gd name="connsiteY12" fmla="*/ 985962 h 9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2996" h="985962">
                <a:moveTo>
                  <a:pt x="0" y="0"/>
                </a:moveTo>
                <a:cubicBezTo>
                  <a:pt x="112431" y="67460"/>
                  <a:pt x="-25634" y="-11063"/>
                  <a:pt x="246490" y="87465"/>
                </a:cubicBezTo>
                <a:cubicBezTo>
                  <a:pt x="332567" y="118631"/>
                  <a:pt x="414576" y="160448"/>
                  <a:pt x="500932" y="190832"/>
                </a:cubicBezTo>
                <a:cubicBezTo>
                  <a:pt x="594103" y="223614"/>
                  <a:pt x="744380" y="255198"/>
                  <a:pt x="842838" y="270345"/>
                </a:cubicBezTo>
                <a:cubicBezTo>
                  <a:pt x="890281" y="277644"/>
                  <a:pt x="938330" y="280293"/>
                  <a:pt x="985961" y="286247"/>
                </a:cubicBezTo>
                <a:cubicBezTo>
                  <a:pt x="1023155" y="290896"/>
                  <a:pt x="1060174" y="296849"/>
                  <a:pt x="1097280" y="302150"/>
                </a:cubicBezTo>
                <a:lnTo>
                  <a:pt x="1296062" y="278296"/>
                </a:lnTo>
                <a:cubicBezTo>
                  <a:pt x="1328016" y="273978"/>
                  <a:pt x="1359394" y="265601"/>
                  <a:pt x="1391478" y="262393"/>
                </a:cubicBezTo>
                <a:cubicBezTo>
                  <a:pt x="1492006" y="252340"/>
                  <a:pt x="1592911" y="246490"/>
                  <a:pt x="1693627" y="238539"/>
                </a:cubicBezTo>
                <a:cubicBezTo>
                  <a:pt x="1728083" y="251791"/>
                  <a:pt x="1770890" y="252192"/>
                  <a:pt x="1796994" y="278296"/>
                </a:cubicBezTo>
                <a:cubicBezTo>
                  <a:pt x="1813965" y="295267"/>
                  <a:pt x="1800523" y="326268"/>
                  <a:pt x="1804946" y="349858"/>
                </a:cubicBezTo>
                <a:cubicBezTo>
                  <a:pt x="1808502" y="368823"/>
                  <a:pt x="1820366" y="386228"/>
                  <a:pt x="1820848" y="405517"/>
                </a:cubicBezTo>
                <a:cubicBezTo>
                  <a:pt x="1825683" y="598938"/>
                  <a:pt x="1820848" y="792480"/>
                  <a:pt x="1820848" y="985962"/>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9A72D99-FAD4-4923-2C9E-25665200B303}"/>
              </a:ext>
            </a:extLst>
          </p:cNvPr>
          <p:cNvGrpSpPr/>
          <p:nvPr/>
        </p:nvGrpSpPr>
        <p:grpSpPr>
          <a:xfrm>
            <a:off x="6209907" y="1564679"/>
            <a:ext cx="2196657" cy="1499338"/>
            <a:chOff x="2055627" y="3827720"/>
            <a:chExt cx="900224" cy="685799"/>
          </a:xfrm>
        </p:grpSpPr>
        <p:pic>
          <p:nvPicPr>
            <p:cNvPr id="22" name="Graphic 21" descr="Palm tree with solid fill">
              <a:extLst>
                <a:ext uri="{FF2B5EF4-FFF2-40B4-BE49-F238E27FC236}">
                  <a16:creationId xmlns:a16="http://schemas.microsoft.com/office/drawing/2014/main" id="{C4594F48-5CC8-9557-A4CE-E9BEF6274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5627" y="3827720"/>
              <a:ext cx="685799" cy="685799"/>
            </a:xfrm>
            <a:prstGeom prst="rect">
              <a:avLst/>
            </a:prstGeom>
          </p:spPr>
        </p:pic>
        <p:sp>
          <p:nvSpPr>
            <p:cNvPr id="23" name="Rectangle 22">
              <a:extLst>
                <a:ext uri="{FF2B5EF4-FFF2-40B4-BE49-F238E27FC236}">
                  <a16:creationId xmlns:a16="http://schemas.microsoft.com/office/drawing/2014/main" id="{B58495F3-A285-464E-1921-92A728F65F2A}"/>
                </a:ext>
              </a:extLst>
            </p:cNvPr>
            <p:cNvSpPr/>
            <p:nvPr/>
          </p:nvSpPr>
          <p:spPr>
            <a:xfrm>
              <a:off x="2398526" y="4074926"/>
              <a:ext cx="153288" cy="191385"/>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D912ABD-6B11-E1B2-47F6-8408848180C3}"/>
                </a:ext>
              </a:extLst>
            </p:cNvPr>
            <p:cNvSpPr/>
            <p:nvPr/>
          </p:nvSpPr>
          <p:spPr>
            <a:xfrm>
              <a:off x="2477386" y="4263656"/>
              <a:ext cx="478465" cy="244549"/>
            </a:xfrm>
            <a:custGeom>
              <a:avLst/>
              <a:gdLst>
                <a:gd name="connsiteX0" fmla="*/ 0 w 478465"/>
                <a:gd name="connsiteY0" fmla="*/ 0 h 244549"/>
                <a:gd name="connsiteX1" fmla="*/ 10633 w 478465"/>
                <a:gd name="connsiteY1" fmla="*/ 148856 h 244549"/>
                <a:gd name="connsiteX2" fmla="*/ 148856 w 478465"/>
                <a:gd name="connsiteY2" fmla="*/ 244549 h 244549"/>
                <a:gd name="connsiteX3" fmla="*/ 244549 w 478465"/>
                <a:gd name="connsiteY3" fmla="*/ 223284 h 244549"/>
                <a:gd name="connsiteX4" fmla="*/ 297712 w 478465"/>
                <a:gd name="connsiteY4" fmla="*/ 191386 h 244549"/>
                <a:gd name="connsiteX5" fmla="*/ 350874 w 478465"/>
                <a:gd name="connsiteY5" fmla="*/ 170121 h 244549"/>
                <a:gd name="connsiteX6" fmla="*/ 478465 w 478465"/>
                <a:gd name="connsiteY6" fmla="*/ 244549 h 24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465" h="244549">
                  <a:moveTo>
                    <a:pt x="0" y="0"/>
                  </a:moveTo>
                  <a:cubicBezTo>
                    <a:pt x="3544" y="49619"/>
                    <a:pt x="-5800" y="101904"/>
                    <a:pt x="10633" y="148856"/>
                  </a:cubicBezTo>
                  <a:cubicBezTo>
                    <a:pt x="30134" y="204574"/>
                    <a:pt x="103672" y="225184"/>
                    <a:pt x="148856" y="244549"/>
                  </a:cubicBezTo>
                  <a:cubicBezTo>
                    <a:pt x="180754" y="237461"/>
                    <a:pt x="213777" y="234274"/>
                    <a:pt x="244549" y="223284"/>
                  </a:cubicBezTo>
                  <a:cubicBezTo>
                    <a:pt x="264011" y="216333"/>
                    <a:pt x="279228" y="200628"/>
                    <a:pt x="297712" y="191386"/>
                  </a:cubicBezTo>
                  <a:cubicBezTo>
                    <a:pt x="314783" y="182851"/>
                    <a:pt x="333153" y="177209"/>
                    <a:pt x="350874" y="170121"/>
                  </a:cubicBezTo>
                  <a:cubicBezTo>
                    <a:pt x="481931" y="205863"/>
                    <a:pt x="458033" y="162814"/>
                    <a:pt x="478465" y="24454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2557671-DA46-53A2-3600-E430D73C282F}"/>
              </a:ext>
            </a:extLst>
          </p:cNvPr>
          <p:cNvSpPr/>
          <p:nvPr/>
        </p:nvSpPr>
        <p:spPr>
          <a:xfrm>
            <a:off x="13125" y="-463881"/>
            <a:ext cx="1776810" cy="7613650"/>
          </a:xfrm>
          <a:prstGeom prst="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CAB66C9-8CAF-8B25-A489-DF4733BBF525}"/>
              </a:ext>
            </a:extLst>
          </p:cNvPr>
          <p:cNvSpPr/>
          <p:nvPr/>
        </p:nvSpPr>
        <p:spPr>
          <a:xfrm>
            <a:off x="999214" y="-723569"/>
            <a:ext cx="2433099" cy="4492487"/>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2F07A51-6CCF-96DE-E886-563F2E27874D}"/>
              </a:ext>
            </a:extLst>
          </p:cNvPr>
          <p:cNvSpPr/>
          <p:nvPr/>
        </p:nvSpPr>
        <p:spPr>
          <a:xfrm>
            <a:off x="-628931" y="63426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881E34-4BB0-02B3-CF76-D42D48DF5BCE}"/>
              </a:ext>
            </a:extLst>
          </p:cNvPr>
          <p:cNvSpPr/>
          <p:nvPr/>
        </p:nvSpPr>
        <p:spPr>
          <a:xfrm>
            <a:off x="-628931" y="63833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A79F14C-9DAE-F713-5B1E-8101A1270FD8}"/>
              </a:ext>
            </a:extLst>
          </p:cNvPr>
          <p:cNvSpPr/>
          <p:nvPr/>
        </p:nvSpPr>
        <p:spPr>
          <a:xfrm>
            <a:off x="-628932" y="6270192"/>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68F36B71-5B26-B2F0-71ED-E85D9A924F95}"/>
              </a:ext>
            </a:extLst>
          </p:cNvPr>
          <p:cNvSpPr/>
          <p:nvPr/>
        </p:nvSpPr>
        <p:spPr>
          <a:xfrm>
            <a:off x="2751893" y="97533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429958AC-C5F7-5092-8601-16ADA581B6A3}"/>
              </a:ext>
            </a:extLst>
          </p:cNvPr>
          <p:cNvSpPr/>
          <p:nvPr/>
        </p:nvSpPr>
        <p:spPr>
          <a:xfrm>
            <a:off x="4417151" y="2415624"/>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F76CF236-6C0D-C82F-7E66-A720C7899B2D}"/>
              </a:ext>
            </a:extLst>
          </p:cNvPr>
          <p:cNvSpPr/>
          <p:nvPr/>
        </p:nvSpPr>
        <p:spPr>
          <a:xfrm>
            <a:off x="2389473" y="4581819"/>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5F870F7C-B700-FE67-3B5A-F9005B65A9DB}"/>
              </a:ext>
            </a:extLst>
          </p:cNvPr>
          <p:cNvSpPr/>
          <p:nvPr/>
        </p:nvSpPr>
        <p:spPr>
          <a:xfrm>
            <a:off x="6012300" y="4525048"/>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E59BDF1B-0898-9DC5-7F53-A03FF0D871BB}"/>
              </a:ext>
            </a:extLst>
          </p:cNvPr>
          <p:cNvSpPr/>
          <p:nvPr/>
        </p:nvSpPr>
        <p:spPr>
          <a:xfrm>
            <a:off x="3745070" y="6342603"/>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AD6120D1-77D6-6DD4-8CB3-C3074112B296}"/>
              </a:ext>
            </a:extLst>
          </p:cNvPr>
          <p:cNvSpPr/>
          <p:nvPr/>
        </p:nvSpPr>
        <p:spPr>
          <a:xfrm>
            <a:off x="250679" y="395685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761CF707-3C44-8F4E-D86F-9E4FCAD3A27C}"/>
              </a:ext>
            </a:extLst>
          </p:cNvPr>
          <p:cNvSpPr/>
          <p:nvPr/>
        </p:nvSpPr>
        <p:spPr>
          <a:xfrm>
            <a:off x="4972337" y="5463702"/>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43EDC85-C21F-E1C8-2972-1A0B76CFB863}"/>
              </a:ext>
            </a:extLst>
          </p:cNvPr>
          <p:cNvSpPr txBox="1"/>
          <p:nvPr/>
        </p:nvSpPr>
        <p:spPr>
          <a:xfrm rot="718272">
            <a:off x="1803060" y="5914178"/>
            <a:ext cx="1991630" cy="461665"/>
          </a:xfrm>
          <a:prstGeom prst="rect">
            <a:avLst/>
          </a:prstGeom>
          <a:noFill/>
        </p:spPr>
        <p:txBody>
          <a:bodyPr wrap="square" rtlCol="0">
            <a:spAutoFit/>
          </a:bodyPr>
          <a:lstStyle/>
          <a:p>
            <a:r>
              <a:rPr lang="en-US" sz="2400" dirty="0"/>
              <a:t>2</a:t>
            </a:r>
            <a:r>
              <a:rPr lang="en-US" sz="2400" baseline="30000" dirty="0"/>
              <a:t>nd</a:t>
            </a:r>
            <a:r>
              <a:rPr lang="en-US" sz="2400" dirty="0"/>
              <a:t>; Perennial</a:t>
            </a:r>
          </a:p>
        </p:txBody>
      </p:sp>
      <p:sp>
        <p:nvSpPr>
          <p:cNvPr id="36" name="TextBox 35">
            <a:extLst>
              <a:ext uri="{FF2B5EF4-FFF2-40B4-BE49-F238E27FC236}">
                <a16:creationId xmlns:a16="http://schemas.microsoft.com/office/drawing/2014/main" id="{D69DA64C-9AF1-D83A-FC58-B95348F2C258}"/>
              </a:ext>
            </a:extLst>
          </p:cNvPr>
          <p:cNvSpPr txBox="1"/>
          <p:nvPr/>
        </p:nvSpPr>
        <p:spPr>
          <a:xfrm>
            <a:off x="8193547" y="1984985"/>
            <a:ext cx="766722" cy="584775"/>
          </a:xfrm>
          <a:prstGeom prst="rect">
            <a:avLst/>
          </a:prstGeom>
          <a:noFill/>
        </p:spPr>
        <p:txBody>
          <a:bodyPr wrap="square" rtlCol="0">
            <a:spAutoFit/>
          </a:bodyPr>
          <a:lstStyle/>
          <a:p>
            <a:r>
              <a:rPr lang="en-US" sz="3200" dirty="0"/>
              <a:t>1st</a:t>
            </a:r>
          </a:p>
        </p:txBody>
      </p:sp>
      <p:sp>
        <p:nvSpPr>
          <p:cNvPr id="37" name="TextBox 36">
            <a:extLst>
              <a:ext uri="{FF2B5EF4-FFF2-40B4-BE49-F238E27FC236}">
                <a16:creationId xmlns:a16="http://schemas.microsoft.com/office/drawing/2014/main" id="{161C7725-F65F-3DBC-F27D-F792288CEAFD}"/>
              </a:ext>
            </a:extLst>
          </p:cNvPr>
          <p:cNvSpPr txBox="1"/>
          <p:nvPr/>
        </p:nvSpPr>
        <p:spPr>
          <a:xfrm>
            <a:off x="4495182" y="484801"/>
            <a:ext cx="2801264" cy="461665"/>
          </a:xfrm>
          <a:prstGeom prst="rect">
            <a:avLst/>
          </a:prstGeom>
          <a:noFill/>
        </p:spPr>
        <p:txBody>
          <a:bodyPr wrap="square" rtlCol="0">
            <a:spAutoFit/>
          </a:bodyPr>
          <a:lstStyle/>
          <a:p>
            <a:r>
              <a:rPr lang="en-US" sz="2400" dirty="0"/>
              <a:t>3</a:t>
            </a:r>
            <a:r>
              <a:rPr lang="en-US" sz="2400" baseline="30000" dirty="0"/>
              <a:t>rd</a:t>
            </a:r>
            <a:r>
              <a:rPr lang="en-US" sz="2400" dirty="0"/>
              <a:t>; intermittent </a:t>
            </a:r>
          </a:p>
        </p:txBody>
      </p:sp>
      <p:sp>
        <p:nvSpPr>
          <p:cNvPr id="2" name="Star: 5 Points 1">
            <a:extLst>
              <a:ext uri="{FF2B5EF4-FFF2-40B4-BE49-F238E27FC236}">
                <a16:creationId xmlns:a16="http://schemas.microsoft.com/office/drawing/2014/main" id="{9238E5A5-53C5-E3D5-9717-9FEEA78986AA}"/>
              </a:ext>
            </a:extLst>
          </p:cNvPr>
          <p:cNvSpPr/>
          <p:nvPr/>
        </p:nvSpPr>
        <p:spPr>
          <a:xfrm>
            <a:off x="9908142" y="4361599"/>
            <a:ext cx="408875" cy="371178"/>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A9F58AE-B477-2511-B556-770D0B36506A}"/>
              </a:ext>
            </a:extLst>
          </p:cNvPr>
          <p:cNvSpPr/>
          <p:nvPr/>
        </p:nvSpPr>
        <p:spPr>
          <a:xfrm>
            <a:off x="9939792" y="4807625"/>
            <a:ext cx="345576" cy="260924"/>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BA9C28-905A-F8F0-F29F-EF9FA2DE7181}"/>
              </a:ext>
            </a:extLst>
          </p:cNvPr>
          <p:cNvSpPr txBox="1"/>
          <p:nvPr/>
        </p:nvSpPr>
        <p:spPr>
          <a:xfrm>
            <a:off x="9983958" y="5055733"/>
            <a:ext cx="333059" cy="461665"/>
          </a:xfrm>
          <a:prstGeom prst="rect">
            <a:avLst/>
          </a:prstGeom>
          <a:noFill/>
        </p:spPr>
        <p:txBody>
          <a:bodyPr wrap="square" rtlCol="0">
            <a:spAutoFit/>
          </a:bodyPr>
          <a:lstStyle/>
          <a:p>
            <a:r>
              <a:rPr lang="en-US" sz="2400" dirty="0"/>
              <a:t>#</a:t>
            </a:r>
          </a:p>
        </p:txBody>
      </p:sp>
      <p:sp>
        <p:nvSpPr>
          <p:cNvPr id="6" name="Freeform: Shape 5">
            <a:extLst>
              <a:ext uri="{FF2B5EF4-FFF2-40B4-BE49-F238E27FC236}">
                <a16:creationId xmlns:a16="http://schemas.microsoft.com/office/drawing/2014/main" id="{85D4127B-7863-C9A3-6037-C09E4DD16149}"/>
              </a:ext>
            </a:extLst>
          </p:cNvPr>
          <p:cNvSpPr/>
          <p:nvPr/>
        </p:nvSpPr>
        <p:spPr>
          <a:xfrm>
            <a:off x="9908142" y="5481818"/>
            <a:ext cx="484261" cy="32918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D26405-51D6-2635-7A2A-60C4A94A2A0A}"/>
              </a:ext>
            </a:extLst>
          </p:cNvPr>
          <p:cNvSpPr txBox="1"/>
          <p:nvPr/>
        </p:nvSpPr>
        <p:spPr>
          <a:xfrm rot="16200000">
            <a:off x="-464569" y="4226011"/>
            <a:ext cx="3221345" cy="461665"/>
          </a:xfrm>
          <a:prstGeom prst="rect">
            <a:avLst/>
          </a:prstGeom>
          <a:noFill/>
        </p:spPr>
        <p:txBody>
          <a:bodyPr wrap="square" rtlCol="0">
            <a:spAutoFit/>
          </a:bodyPr>
          <a:lstStyle/>
          <a:p>
            <a:r>
              <a:rPr lang="en-US" sz="2400" dirty="0"/>
              <a:t>Pine stand/ Uplands</a:t>
            </a:r>
          </a:p>
        </p:txBody>
      </p:sp>
      <p:sp>
        <p:nvSpPr>
          <p:cNvPr id="17" name="TextBox 16">
            <a:extLst>
              <a:ext uri="{FF2B5EF4-FFF2-40B4-BE49-F238E27FC236}">
                <a16:creationId xmlns:a16="http://schemas.microsoft.com/office/drawing/2014/main" id="{5FBB39AB-6916-D1FF-E94F-F55DF98AB67A}"/>
              </a:ext>
            </a:extLst>
          </p:cNvPr>
          <p:cNvSpPr txBox="1"/>
          <p:nvPr/>
        </p:nvSpPr>
        <p:spPr>
          <a:xfrm>
            <a:off x="10301960" y="4408702"/>
            <a:ext cx="1423632" cy="369332"/>
          </a:xfrm>
          <a:prstGeom prst="rect">
            <a:avLst/>
          </a:prstGeom>
          <a:noFill/>
        </p:spPr>
        <p:txBody>
          <a:bodyPr wrap="square" rtlCol="0">
            <a:spAutoFit/>
          </a:bodyPr>
          <a:lstStyle/>
          <a:p>
            <a:r>
              <a:rPr lang="en-US" dirty="0"/>
              <a:t>Wells</a:t>
            </a:r>
          </a:p>
        </p:txBody>
      </p:sp>
      <p:sp>
        <p:nvSpPr>
          <p:cNvPr id="18" name="TextBox 17">
            <a:extLst>
              <a:ext uri="{FF2B5EF4-FFF2-40B4-BE49-F238E27FC236}">
                <a16:creationId xmlns:a16="http://schemas.microsoft.com/office/drawing/2014/main" id="{5BF4A894-8514-4C50-E1E4-F193A296D4D9}"/>
              </a:ext>
            </a:extLst>
          </p:cNvPr>
          <p:cNvSpPr txBox="1"/>
          <p:nvPr/>
        </p:nvSpPr>
        <p:spPr>
          <a:xfrm>
            <a:off x="10317463" y="4740552"/>
            <a:ext cx="1423632" cy="369332"/>
          </a:xfrm>
          <a:prstGeom prst="rect">
            <a:avLst/>
          </a:prstGeom>
          <a:noFill/>
        </p:spPr>
        <p:txBody>
          <a:bodyPr wrap="square" rtlCol="0">
            <a:spAutoFit/>
          </a:bodyPr>
          <a:lstStyle/>
          <a:p>
            <a:r>
              <a:rPr lang="en-US" dirty="0"/>
              <a:t>Wetlands</a:t>
            </a:r>
          </a:p>
        </p:txBody>
      </p:sp>
      <p:sp>
        <p:nvSpPr>
          <p:cNvPr id="20" name="TextBox 19">
            <a:extLst>
              <a:ext uri="{FF2B5EF4-FFF2-40B4-BE49-F238E27FC236}">
                <a16:creationId xmlns:a16="http://schemas.microsoft.com/office/drawing/2014/main" id="{81CF40B3-625E-1B73-6E50-3424C0A883C6}"/>
              </a:ext>
            </a:extLst>
          </p:cNvPr>
          <p:cNvSpPr txBox="1"/>
          <p:nvPr/>
        </p:nvSpPr>
        <p:spPr>
          <a:xfrm>
            <a:off x="10324011" y="5069777"/>
            <a:ext cx="1710993" cy="369332"/>
          </a:xfrm>
          <a:prstGeom prst="rect">
            <a:avLst/>
          </a:prstGeom>
          <a:noFill/>
        </p:spPr>
        <p:txBody>
          <a:bodyPr wrap="square" rtlCol="0">
            <a:spAutoFit/>
          </a:bodyPr>
          <a:lstStyle/>
          <a:p>
            <a:r>
              <a:rPr lang="en-US" dirty="0"/>
              <a:t>Stream Order</a:t>
            </a:r>
          </a:p>
        </p:txBody>
      </p:sp>
      <p:sp>
        <p:nvSpPr>
          <p:cNvPr id="38" name="TextBox 37">
            <a:extLst>
              <a:ext uri="{FF2B5EF4-FFF2-40B4-BE49-F238E27FC236}">
                <a16:creationId xmlns:a16="http://schemas.microsoft.com/office/drawing/2014/main" id="{BB1E4603-6AF7-90CF-CE0F-4C8087B73492}"/>
              </a:ext>
            </a:extLst>
          </p:cNvPr>
          <p:cNvSpPr txBox="1"/>
          <p:nvPr/>
        </p:nvSpPr>
        <p:spPr>
          <a:xfrm>
            <a:off x="10324011" y="5441675"/>
            <a:ext cx="1710993" cy="369332"/>
          </a:xfrm>
          <a:prstGeom prst="rect">
            <a:avLst/>
          </a:prstGeom>
          <a:noFill/>
        </p:spPr>
        <p:txBody>
          <a:bodyPr wrap="square" rtlCol="0">
            <a:spAutoFit/>
          </a:bodyPr>
          <a:lstStyle/>
          <a:p>
            <a:r>
              <a:rPr lang="en-US" dirty="0"/>
              <a:t>Streams</a:t>
            </a:r>
          </a:p>
        </p:txBody>
      </p:sp>
      <p:sp>
        <p:nvSpPr>
          <p:cNvPr id="39" name="TextBox 38">
            <a:extLst>
              <a:ext uri="{FF2B5EF4-FFF2-40B4-BE49-F238E27FC236}">
                <a16:creationId xmlns:a16="http://schemas.microsoft.com/office/drawing/2014/main" id="{9D2B7531-BA37-DE3D-9DFF-49DE30F49AA6}"/>
              </a:ext>
            </a:extLst>
          </p:cNvPr>
          <p:cNvSpPr txBox="1"/>
          <p:nvPr/>
        </p:nvSpPr>
        <p:spPr>
          <a:xfrm>
            <a:off x="9098876" y="5888245"/>
            <a:ext cx="2936128" cy="646331"/>
          </a:xfrm>
          <a:prstGeom prst="rect">
            <a:avLst/>
          </a:prstGeom>
          <a:noFill/>
        </p:spPr>
        <p:txBody>
          <a:bodyPr wrap="square" rtlCol="0">
            <a:spAutoFit/>
          </a:bodyPr>
          <a:lstStyle/>
          <a:p>
            <a:pPr algn="ctr"/>
            <a:r>
              <a:rPr lang="en-US" b="1" dirty="0"/>
              <a:t>Capture “Micro-Ecosystems” within the River Corridor</a:t>
            </a:r>
          </a:p>
        </p:txBody>
      </p:sp>
    </p:spTree>
    <p:extLst>
      <p:ext uri="{BB962C8B-B14F-4D97-AF65-F5344CB8AC3E}">
        <p14:creationId xmlns:p14="http://schemas.microsoft.com/office/powerpoint/2010/main" val="1811991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AB458F-FE4B-F28C-9C79-C069561965AD}"/>
              </a:ext>
            </a:extLst>
          </p:cNvPr>
          <p:cNvGrpSpPr/>
          <p:nvPr/>
        </p:nvGrpSpPr>
        <p:grpSpPr>
          <a:xfrm>
            <a:off x="2030009" y="2058569"/>
            <a:ext cx="7680960" cy="4177825"/>
            <a:chOff x="1158240" y="2275561"/>
            <a:chExt cx="7680960" cy="4177825"/>
          </a:xfrm>
        </p:grpSpPr>
        <p:cxnSp>
          <p:nvCxnSpPr>
            <p:cNvPr id="5" name="Straight Connector 4">
              <a:extLst>
                <a:ext uri="{FF2B5EF4-FFF2-40B4-BE49-F238E27FC236}">
                  <a16:creationId xmlns:a16="http://schemas.microsoft.com/office/drawing/2014/main" id="{AAF1316F-AAEF-6FC4-8647-EA847635B23F}"/>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866C2B9-4834-8E09-54A5-26063D4DBBB5}"/>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27C83A0-10CE-D80A-C3FA-0E3163C3943A}"/>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A837C51-BE86-B8CB-EFD6-15431F121FF8}"/>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EBAC7F-6FB6-1556-5E85-DEFE09254337}"/>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E140F84-2625-B59E-930A-7A1787DF239D}"/>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BD6AE-E2C5-E6B7-7423-5EC35B83F24B}"/>
                </a:ext>
              </a:extLst>
            </p:cNvPr>
            <p:cNvSpPr txBox="1">
              <a:spLocks/>
            </p:cNvSpPr>
            <p:nvPr/>
          </p:nvSpPr>
          <p:spPr>
            <a:xfrm rot="5400000">
              <a:off x="6597124" y="4193579"/>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003344DC-AB9C-1D85-147A-D21D618BAA69}"/>
                </a:ext>
              </a:extLst>
            </p:cNvPr>
            <p:cNvSpPr txBox="1">
              <a:spLocks/>
            </p:cNvSpPr>
            <p:nvPr/>
          </p:nvSpPr>
          <p:spPr>
            <a:xfrm rot="5400000">
              <a:off x="4323792" y="3285767"/>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F32D30E0-9C9F-84C2-2C91-A27A43DCF300}"/>
                </a:ext>
              </a:extLst>
            </p:cNvPr>
            <p:cNvSpPr txBox="1">
              <a:spLocks/>
            </p:cNvSpPr>
            <p:nvPr/>
          </p:nvSpPr>
          <p:spPr>
            <a:xfrm rot="5400000">
              <a:off x="1089276" y="3855392"/>
              <a:ext cx="2297412" cy="276999"/>
            </a:xfrm>
            <a:prstGeom prst="rect">
              <a:avLst/>
            </a:prstGeom>
            <a:noFill/>
          </p:spPr>
          <p:txBody>
            <a:bodyPr wrap="square" rtlCol="0">
              <a:spAutoFit/>
            </a:bodyPr>
            <a:lstStyle/>
            <a:p>
              <a:pPr algn="ctr"/>
              <a:r>
                <a:rPr lang="en-US" sz="1200" dirty="0"/>
                <a:t>Stream bank (Always wet)</a:t>
              </a:r>
            </a:p>
          </p:txBody>
        </p:sp>
      </p:grpSp>
      <p:sp>
        <p:nvSpPr>
          <p:cNvPr id="20" name="TextBox 19">
            <a:extLst>
              <a:ext uri="{FF2B5EF4-FFF2-40B4-BE49-F238E27FC236}">
                <a16:creationId xmlns:a16="http://schemas.microsoft.com/office/drawing/2014/main" id="{C3404F21-5606-9B71-FE58-C6635B793036}"/>
              </a:ext>
            </a:extLst>
          </p:cNvPr>
          <p:cNvSpPr txBox="1"/>
          <p:nvPr/>
        </p:nvSpPr>
        <p:spPr>
          <a:xfrm>
            <a:off x="9078321" y="4433531"/>
            <a:ext cx="2308418" cy="369332"/>
          </a:xfrm>
          <a:prstGeom prst="rect">
            <a:avLst/>
          </a:prstGeom>
          <a:noFill/>
        </p:spPr>
        <p:txBody>
          <a:bodyPr wrap="square" rtlCol="0">
            <a:spAutoFit/>
          </a:bodyPr>
          <a:lstStyle/>
          <a:p>
            <a:pPr algn="ctr"/>
            <a:r>
              <a:rPr lang="en-US" dirty="0">
                <a:solidFill>
                  <a:srgbClr val="843C0C"/>
                </a:solidFill>
              </a:rPr>
              <a:t>DOC</a:t>
            </a:r>
          </a:p>
        </p:txBody>
      </p:sp>
      <p:sp>
        <p:nvSpPr>
          <p:cNvPr id="21" name="TextBox 20">
            <a:extLst>
              <a:ext uri="{FF2B5EF4-FFF2-40B4-BE49-F238E27FC236}">
                <a16:creationId xmlns:a16="http://schemas.microsoft.com/office/drawing/2014/main" id="{9DCDFE3F-7381-01D6-BCFC-E1579EE7C4D5}"/>
              </a:ext>
            </a:extLst>
          </p:cNvPr>
          <p:cNvSpPr txBox="1"/>
          <p:nvPr/>
        </p:nvSpPr>
        <p:spPr>
          <a:xfrm>
            <a:off x="8887693" y="4868699"/>
            <a:ext cx="2308418" cy="369332"/>
          </a:xfrm>
          <a:prstGeom prst="rect">
            <a:avLst/>
          </a:prstGeom>
          <a:noFill/>
        </p:spPr>
        <p:txBody>
          <a:bodyPr wrap="square" rtlCol="0">
            <a:spAutoFit/>
          </a:bodyPr>
          <a:lstStyle/>
          <a:p>
            <a:pPr algn="ctr"/>
            <a:r>
              <a:rPr lang="en-US" dirty="0">
                <a:solidFill>
                  <a:srgbClr val="ED7D31"/>
                </a:solidFill>
              </a:rPr>
              <a:t>CO</a:t>
            </a:r>
            <a:r>
              <a:rPr lang="en-US" baseline="-25000" dirty="0">
                <a:solidFill>
                  <a:srgbClr val="ED7D31"/>
                </a:solidFill>
              </a:rPr>
              <a:t>2</a:t>
            </a:r>
          </a:p>
        </p:txBody>
      </p:sp>
      <p:sp>
        <p:nvSpPr>
          <p:cNvPr id="3" name="Freeform: Shape 2">
            <a:extLst>
              <a:ext uri="{FF2B5EF4-FFF2-40B4-BE49-F238E27FC236}">
                <a16:creationId xmlns:a16="http://schemas.microsoft.com/office/drawing/2014/main" id="{D41EFB24-8C16-5BE7-0F86-6592FC0F70D8}"/>
              </a:ext>
            </a:extLst>
          </p:cNvPr>
          <p:cNvSpPr/>
          <p:nvPr/>
        </p:nvSpPr>
        <p:spPr>
          <a:xfrm>
            <a:off x="1249377" y="2436389"/>
            <a:ext cx="8528365" cy="2588284"/>
          </a:xfrm>
          <a:custGeom>
            <a:avLst/>
            <a:gdLst>
              <a:gd name="connsiteX0" fmla="*/ 8202440 w 8400195"/>
              <a:gd name="connsiteY0" fmla="*/ 2512364 h 2614880"/>
              <a:gd name="connsiteX1" fmla="*/ 8202440 w 8400195"/>
              <a:gd name="connsiteY1" fmla="*/ 2575739 h 2614880"/>
              <a:gd name="connsiteX2" fmla="*/ 6147303 w 8400195"/>
              <a:gd name="connsiteY2" fmla="*/ 2385616 h 2614880"/>
              <a:gd name="connsiteX3" fmla="*/ 4934139 w 8400195"/>
              <a:gd name="connsiteY3" fmla="*/ 303319 h 2614880"/>
              <a:gd name="connsiteX4" fmla="*/ 1729212 w 8400195"/>
              <a:gd name="connsiteY4" fmla="*/ 104143 h 2614880"/>
              <a:gd name="connsiteX5" fmla="*/ 0 w 8400195"/>
              <a:gd name="connsiteY5" fmla="*/ 1199612 h 2614880"/>
              <a:gd name="connsiteX0" fmla="*/ 8202440 w 8202440"/>
              <a:gd name="connsiteY0" fmla="*/ 2512364 h 2581872"/>
              <a:gd name="connsiteX1" fmla="*/ 6147303 w 8202440"/>
              <a:gd name="connsiteY1" fmla="*/ 2385616 h 2581872"/>
              <a:gd name="connsiteX2" fmla="*/ 4934139 w 8202440"/>
              <a:gd name="connsiteY2" fmla="*/ 303319 h 2581872"/>
              <a:gd name="connsiteX3" fmla="*/ 1729212 w 8202440"/>
              <a:gd name="connsiteY3" fmla="*/ 104143 h 2581872"/>
              <a:gd name="connsiteX4" fmla="*/ 0 w 8202440"/>
              <a:gd name="connsiteY4" fmla="*/ 1199612 h 2581872"/>
              <a:gd name="connsiteX0" fmla="*/ 8202440 w 8202440"/>
              <a:gd name="connsiteY0" fmla="*/ 2506313 h 2575821"/>
              <a:gd name="connsiteX1" fmla="*/ 6147303 w 8202440"/>
              <a:gd name="connsiteY1" fmla="*/ 2379565 h 2575821"/>
              <a:gd name="connsiteX2" fmla="*/ 4934139 w 8202440"/>
              <a:gd name="connsiteY2" fmla="*/ 297268 h 2575821"/>
              <a:gd name="connsiteX3" fmla="*/ 1747319 w 8202440"/>
              <a:gd name="connsiteY3" fmla="*/ 107145 h 2575821"/>
              <a:gd name="connsiteX4" fmla="*/ 0 w 8202440"/>
              <a:gd name="connsiteY4" fmla="*/ 1193561 h 2575821"/>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3901 h 2497812"/>
              <a:gd name="connsiteX1" fmla="*/ 7188451 w 8202440"/>
              <a:gd name="connsiteY1" fmla="*/ 2298100 h 2497812"/>
              <a:gd name="connsiteX2" fmla="*/ 4934139 w 8202440"/>
              <a:gd name="connsiteY2" fmla="*/ 224856 h 2497812"/>
              <a:gd name="connsiteX3" fmla="*/ 1747319 w 8202440"/>
              <a:gd name="connsiteY3" fmla="*/ 34733 h 2497812"/>
              <a:gd name="connsiteX4" fmla="*/ 0 w 8202440"/>
              <a:gd name="connsiteY4" fmla="*/ 1121149 h 2497812"/>
              <a:gd name="connsiteX0" fmla="*/ 8247708 w 8247708"/>
              <a:gd name="connsiteY0" fmla="*/ 2533489 h 2551174"/>
              <a:gd name="connsiteX1" fmla="*/ 7188451 w 8247708"/>
              <a:gd name="connsiteY1" fmla="*/ 2298100 h 2551174"/>
              <a:gd name="connsiteX2" fmla="*/ 4934139 w 8247708"/>
              <a:gd name="connsiteY2" fmla="*/ 224856 h 2551174"/>
              <a:gd name="connsiteX3" fmla="*/ 1747319 w 8247708"/>
              <a:gd name="connsiteY3" fmla="*/ 34733 h 2551174"/>
              <a:gd name="connsiteX4" fmla="*/ 0 w 8247708"/>
              <a:gd name="connsiteY4" fmla="*/ 1121149 h 2551174"/>
              <a:gd name="connsiteX0" fmla="*/ 8247708 w 8247708"/>
              <a:gd name="connsiteY0" fmla="*/ 2533489 h 2558590"/>
              <a:gd name="connsiteX1" fmla="*/ 7188451 w 8247708"/>
              <a:gd name="connsiteY1" fmla="*/ 2298100 h 2558590"/>
              <a:gd name="connsiteX2" fmla="*/ 4934139 w 8247708"/>
              <a:gd name="connsiteY2" fmla="*/ 224856 h 2558590"/>
              <a:gd name="connsiteX3" fmla="*/ 1747319 w 8247708"/>
              <a:gd name="connsiteY3" fmla="*/ 34733 h 2558590"/>
              <a:gd name="connsiteX4" fmla="*/ 0 w 8247708"/>
              <a:gd name="connsiteY4" fmla="*/ 1121149 h 2558590"/>
              <a:gd name="connsiteX0" fmla="*/ 8030425 w 8030425"/>
              <a:gd name="connsiteY0" fmla="*/ 2533489 h 2558590"/>
              <a:gd name="connsiteX1" fmla="*/ 7188451 w 8030425"/>
              <a:gd name="connsiteY1" fmla="*/ 2298100 h 2558590"/>
              <a:gd name="connsiteX2" fmla="*/ 4934139 w 8030425"/>
              <a:gd name="connsiteY2" fmla="*/ 224856 h 2558590"/>
              <a:gd name="connsiteX3" fmla="*/ 1747319 w 8030425"/>
              <a:gd name="connsiteY3" fmla="*/ 34733 h 2558590"/>
              <a:gd name="connsiteX4" fmla="*/ 0 w 8030425"/>
              <a:gd name="connsiteY4" fmla="*/ 1121149 h 2558590"/>
              <a:gd name="connsiteX0" fmla="*/ 8528365 w 8528365"/>
              <a:gd name="connsiteY0" fmla="*/ 2605916 h 2610783"/>
              <a:gd name="connsiteX1" fmla="*/ 7188451 w 8528365"/>
              <a:gd name="connsiteY1" fmla="*/ 2298100 h 2610783"/>
              <a:gd name="connsiteX2" fmla="*/ 4934139 w 8528365"/>
              <a:gd name="connsiteY2" fmla="*/ 224856 h 2610783"/>
              <a:gd name="connsiteX3" fmla="*/ 1747319 w 8528365"/>
              <a:gd name="connsiteY3" fmla="*/ 34733 h 2610783"/>
              <a:gd name="connsiteX4" fmla="*/ 0 w 8528365"/>
              <a:gd name="connsiteY4" fmla="*/ 1121149 h 2610783"/>
              <a:gd name="connsiteX0" fmla="*/ 8528365 w 8528365"/>
              <a:gd name="connsiteY0" fmla="*/ 2605916 h 2605916"/>
              <a:gd name="connsiteX1" fmla="*/ 7188451 w 8528365"/>
              <a:gd name="connsiteY1" fmla="*/ 2298100 h 2605916"/>
              <a:gd name="connsiteX2" fmla="*/ 4934139 w 8528365"/>
              <a:gd name="connsiteY2" fmla="*/ 224856 h 2605916"/>
              <a:gd name="connsiteX3" fmla="*/ 1747319 w 8528365"/>
              <a:gd name="connsiteY3" fmla="*/ 34733 h 2605916"/>
              <a:gd name="connsiteX4" fmla="*/ 0 w 8528365"/>
              <a:gd name="connsiteY4" fmla="*/ 1121149 h 2605916"/>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588284 h 2588284"/>
              <a:gd name="connsiteX1" fmla="*/ 6808206 w 8528365"/>
              <a:gd name="connsiteY1" fmla="*/ 2226148 h 2588284"/>
              <a:gd name="connsiteX2" fmla="*/ 4934139 w 8528365"/>
              <a:gd name="connsiteY2" fmla="*/ 207224 h 2588284"/>
              <a:gd name="connsiteX3" fmla="*/ 2263366 w 8528365"/>
              <a:gd name="connsiteY3" fmla="*/ 44262 h 2588284"/>
              <a:gd name="connsiteX4" fmla="*/ 0 w 8528365"/>
              <a:gd name="connsiteY4" fmla="*/ 1103517 h 258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8365" h="2588284">
                <a:moveTo>
                  <a:pt x="8528365" y="2588284"/>
                </a:moveTo>
                <a:cubicBezTo>
                  <a:pt x="7638485" y="2525664"/>
                  <a:pt x="7343869" y="2677312"/>
                  <a:pt x="6808206" y="2226148"/>
                </a:cubicBezTo>
                <a:cubicBezTo>
                  <a:pt x="6272543" y="1774984"/>
                  <a:pt x="5691612" y="570872"/>
                  <a:pt x="4934139" y="207224"/>
                </a:cubicBezTo>
                <a:cubicBezTo>
                  <a:pt x="4176666" y="-156424"/>
                  <a:pt x="3085722" y="75949"/>
                  <a:pt x="2263366" y="44262"/>
                </a:cubicBezTo>
                <a:cubicBezTo>
                  <a:pt x="1459117" y="48788"/>
                  <a:pt x="453428" y="630473"/>
                  <a:pt x="0" y="1103517"/>
                </a:cubicBezTo>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D9BCC93-CFAD-1851-FAF6-1FC26BEC2A62}"/>
              </a:ext>
            </a:extLst>
          </p:cNvPr>
          <p:cNvSpPr/>
          <p:nvPr/>
        </p:nvSpPr>
        <p:spPr>
          <a:xfrm>
            <a:off x="1647731" y="2799508"/>
            <a:ext cx="8320134" cy="1781545"/>
          </a:xfrm>
          <a:custGeom>
            <a:avLst/>
            <a:gdLst>
              <a:gd name="connsiteX0" fmla="*/ 8292974 w 8292974"/>
              <a:gd name="connsiteY0" fmla="*/ 1903625 h 1989071"/>
              <a:gd name="connsiteX1" fmla="*/ 6853473 w 8292974"/>
              <a:gd name="connsiteY1" fmla="*/ 1813090 h 1989071"/>
              <a:gd name="connsiteX2" fmla="*/ 4581053 w 8292974"/>
              <a:gd name="connsiteY2" fmla="*/ 328322 h 1989071"/>
              <a:gd name="connsiteX3" fmla="*/ 1394233 w 8292974"/>
              <a:gd name="connsiteY3" fmla="*/ 29557 h 1989071"/>
              <a:gd name="connsiteX4" fmla="*/ 0 w 8292974"/>
              <a:gd name="connsiteY4" fmla="*/ 817209 h 1989071"/>
              <a:gd name="connsiteX5" fmla="*/ 0 w 8292974"/>
              <a:gd name="connsiteY5" fmla="*/ 817209 h 1989071"/>
              <a:gd name="connsiteX6" fmla="*/ 0 w 8292974"/>
              <a:gd name="connsiteY6" fmla="*/ 817209 h 1989071"/>
              <a:gd name="connsiteX0" fmla="*/ 8292974 w 8292974"/>
              <a:gd name="connsiteY0" fmla="*/ 1899240 h 1924517"/>
              <a:gd name="connsiteX1" fmla="*/ 6898741 w 8292974"/>
              <a:gd name="connsiteY1" fmla="*/ 1582368 h 1924517"/>
              <a:gd name="connsiteX2" fmla="*/ 4581053 w 8292974"/>
              <a:gd name="connsiteY2" fmla="*/ 323937 h 1924517"/>
              <a:gd name="connsiteX3" fmla="*/ 1394233 w 8292974"/>
              <a:gd name="connsiteY3" fmla="*/ 25172 h 1924517"/>
              <a:gd name="connsiteX4" fmla="*/ 0 w 8292974"/>
              <a:gd name="connsiteY4" fmla="*/ 812824 h 1924517"/>
              <a:gd name="connsiteX5" fmla="*/ 0 w 8292974"/>
              <a:gd name="connsiteY5" fmla="*/ 812824 h 1924517"/>
              <a:gd name="connsiteX6" fmla="*/ 0 w 8292974"/>
              <a:gd name="connsiteY6" fmla="*/ 812824 h 1924517"/>
              <a:gd name="connsiteX0" fmla="*/ 8320134 w 8320134"/>
              <a:gd name="connsiteY0" fmla="*/ 1781545 h 1822398"/>
              <a:gd name="connsiteX1" fmla="*/ 6898741 w 8320134"/>
              <a:gd name="connsiteY1" fmla="*/ 1582368 h 1822398"/>
              <a:gd name="connsiteX2" fmla="*/ 4581053 w 8320134"/>
              <a:gd name="connsiteY2" fmla="*/ 323937 h 1822398"/>
              <a:gd name="connsiteX3" fmla="*/ 1394233 w 8320134"/>
              <a:gd name="connsiteY3" fmla="*/ 25172 h 1822398"/>
              <a:gd name="connsiteX4" fmla="*/ 0 w 8320134"/>
              <a:gd name="connsiteY4" fmla="*/ 812824 h 1822398"/>
              <a:gd name="connsiteX5" fmla="*/ 0 w 8320134"/>
              <a:gd name="connsiteY5" fmla="*/ 812824 h 1822398"/>
              <a:gd name="connsiteX6" fmla="*/ 0 w 8320134"/>
              <a:gd name="connsiteY6" fmla="*/ 812824 h 1822398"/>
              <a:gd name="connsiteX0" fmla="*/ 8320134 w 8320134"/>
              <a:gd name="connsiteY0" fmla="*/ 1781545 h 1781545"/>
              <a:gd name="connsiteX1" fmla="*/ 6898741 w 8320134"/>
              <a:gd name="connsiteY1" fmla="*/ 1582368 h 1781545"/>
              <a:gd name="connsiteX2" fmla="*/ 4581053 w 8320134"/>
              <a:gd name="connsiteY2" fmla="*/ 323937 h 1781545"/>
              <a:gd name="connsiteX3" fmla="*/ 1394233 w 8320134"/>
              <a:gd name="connsiteY3" fmla="*/ 25172 h 1781545"/>
              <a:gd name="connsiteX4" fmla="*/ 0 w 8320134"/>
              <a:gd name="connsiteY4" fmla="*/ 812824 h 1781545"/>
              <a:gd name="connsiteX5" fmla="*/ 0 w 8320134"/>
              <a:gd name="connsiteY5" fmla="*/ 812824 h 1781545"/>
              <a:gd name="connsiteX6" fmla="*/ 0 w 8320134"/>
              <a:gd name="connsiteY6" fmla="*/ 812824 h 178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0134" h="1781545">
                <a:moveTo>
                  <a:pt x="8320134" y="1781545"/>
                </a:moveTo>
                <a:cubicBezTo>
                  <a:pt x="7945924" y="1722696"/>
                  <a:pt x="7521921" y="1825303"/>
                  <a:pt x="6898741" y="1582368"/>
                </a:cubicBezTo>
                <a:cubicBezTo>
                  <a:pt x="6275561" y="1339433"/>
                  <a:pt x="5498471" y="583470"/>
                  <a:pt x="4581053" y="323937"/>
                </a:cubicBezTo>
                <a:cubicBezTo>
                  <a:pt x="3663635" y="64404"/>
                  <a:pt x="2157742" y="-56309"/>
                  <a:pt x="1394233" y="25172"/>
                </a:cubicBezTo>
                <a:cubicBezTo>
                  <a:pt x="630724" y="106653"/>
                  <a:pt x="0" y="812824"/>
                  <a:pt x="0" y="812824"/>
                </a:cubicBezTo>
                <a:lnTo>
                  <a:pt x="0" y="812824"/>
                </a:lnTo>
                <a:lnTo>
                  <a:pt x="0" y="812824"/>
                </a:lnTo>
              </a:path>
            </a:pathLst>
          </a:custGeom>
          <a:noFill/>
          <a:ln w="28575">
            <a:solidFill>
              <a:srgbClr val="843C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3D570C-38A9-DEFE-372D-ED91822A2625}"/>
              </a:ext>
            </a:extLst>
          </p:cNvPr>
          <p:cNvSpPr txBox="1"/>
          <p:nvPr/>
        </p:nvSpPr>
        <p:spPr>
          <a:xfrm rot="16200000">
            <a:off x="1097534" y="3378818"/>
            <a:ext cx="2308418" cy="369332"/>
          </a:xfrm>
          <a:prstGeom prst="rect">
            <a:avLst/>
          </a:prstGeom>
          <a:solidFill>
            <a:schemeClr val="bg1"/>
          </a:solidFill>
        </p:spPr>
        <p:txBody>
          <a:bodyPr wrap="square" rtlCol="0">
            <a:spAutoFit/>
          </a:bodyPr>
          <a:lstStyle/>
          <a:p>
            <a:pPr algn="ctr"/>
            <a:r>
              <a:rPr lang="en-US" dirty="0"/>
              <a:t>Concentration (mol/L)</a:t>
            </a:r>
          </a:p>
        </p:txBody>
      </p:sp>
    </p:spTree>
    <p:extLst>
      <p:ext uri="{BB962C8B-B14F-4D97-AF65-F5344CB8AC3E}">
        <p14:creationId xmlns:p14="http://schemas.microsoft.com/office/powerpoint/2010/main" val="75813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60FFAA9-D110-DE2A-EFA9-4CDD80ACA0BE}"/>
              </a:ext>
            </a:extLst>
          </p:cNvPr>
          <p:cNvGrpSpPr/>
          <p:nvPr/>
        </p:nvGrpSpPr>
        <p:grpSpPr>
          <a:xfrm>
            <a:off x="1818640" y="1690880"/>
            <a:ext cx="7680960" cy="4177546"/>
            <a:chOff x="1158240" y="2275840"/>
            <a:chExt cx="7680960" cy="4177546"/>
          </a:xfrm>
        </p:grpSpPr>
        <p:cxnSp>
          <p:nvCxnSpPr>
            <p:cNvPr id="5" name="Straight Connector 4">
              <a:extLst>
                <a:ext uri="{FF2B5EF4-FFF2-40B4-BE49-F238E27FC236}">
                  <a16:creationId xmlns:a16="http://schemas.microsoft.com/office/drawing/2014/main" id="{EC570E30-124E-3106-F966-840C41F06A42}"/>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B230335-48C3-ABE2-9717-1D76DF2EDEF2}"/>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7E84244-8D10-C733-47FA-0520FCA4DA18}"/>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BB9B9D9-BD64-FB33-0C8C-1FCB72206D52}"/>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3A19E4-AFE5-D0B5-06B1-750E1C8E7778}"/>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954CF0A-5061-15FD-A4AE-47B80E72D0E4}"/>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DE21CF-5911-E004-2B17-2D7A7E89C8B4}"/>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647331A7-5D5F-9097-2E6D-50E33E24C72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E95346CA-146D-B9BE-A8DC-3D275C1D320D}"/>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5" name="TextBox 14">
            <a:extLst>
              <a:ext uri="{FF2B5EF4-FFF2-40B4-BE49-F238E27FC236}">
                <a16:creationId xmlns:a16="http://schemas.microsoft.com/office/drawing/2014/main" id="{AC75BB6E-1082-4E15-B67F-C5C5C8410351}"/>
              </a:ext>
            </a:extLst>
          </p:cNvPr>
          <p:cNvSpPr txBox="1"/>
          <p:nvPr/>
        </p:nvSpPr>
        <p:spPr>
          <a:xfrm rot="16200000">
            <a:off x="886164" y="3244334"/>
            <a:ext cx="2308418" cy="369332"/>
          </a:xfrm>
          <a:prstGeom prst="rect">
            <a:avLst/>
          </a:prstGeom>
          <a:noFill/>
        </p:spPr>
        <p:txBody>
          <a:bodyPr wrap="square" rtlCol="0">
            <a:spAutoFit/>
          </a:bodyPr>
          <a:lstStyle/>
          <a:p>
            <a:pPr algn="ctr"/>
            <a:r>
              <a:rPr lang="en-US" dirty="0"/>
              <a:t>Redox Potential</a:t>
            </a:r>
          </a:p>
        </p:txBody>
      </p:sp>
      <p:sp>
        <p:nvSpPr>
          <p:cNvPr id="2" name="Freeform: Shape 1">
            <a:extLst>
              <a:ext uri="{FF2B5EF4-FFF2-40B4-BE49-F238E27FC236}">
                <a16:creationId xmlns:a16="http://schemas.microsoft.com/office/drawing/2014/main" id="{343A01D2-78DB-842E-08EE-C1E22235476E}"/>
              </a:ext>
            </a:extLst>
          </p:cNvPr>
          <p:cNvSpPr/>
          <p:nvPr/>
        </p:nvSpPr>
        <p:spPr>
          <a:xfrm>
            <a:off x="2199993" y="2457713"/>
            <a:ext cx="7378215" cy="2721247"/>
          </a:xfrm>
          <a:custGeom>
            <a:avLst/>
            <a:gdLst>
              <a:gd name="connsiteX0" fmla="*/ 7992767 w 7992767"/>
              <a:gd name="connsiteY0" fmla="*/ 163014 h 2648773"/>
              <a:gd name="connsiteX1" fmla="*/ 6734335 w 7992767"/>
              <a:gd name="connsiteY1" fmla="*/ 181121 h 2648773"/>
              <a:gd name="connsiteX2" fmla="*/ 4416648 w 7992767"/>
              <a:gd name="connsiteY2" fmla="*/ 2000868 h 2648773"/>
              <a:gd name="connsiteX3" fmla="*/ 1148347 w 7992767"/>
              <a:gd name="connsiteY3" fmla="*/ 2643664 h 2648773"/>
              <a:gd name="connsiteX4" fmla="*/ 98145 w 7992767"/>
              <a:gd name="connsiteY4" fmla="*/ 1720210 h 2648773"/>
              <a:gd name="connsiteX5" fmla="*/ 107199 w 7992767"/>
              <a:gd name="connsiteY5" fmla="*/ 1738317 h 2648773"/>
              <a:gd name="connsiteX0" fmla="*/ 7894622 w 7894622"/>
              <a:gd name="connsiteY0" fmla="*/ 163014 h 2648773"/>
              <a:gd name="connsiteX1" fmla="*/ 6636190 w 7894622"/>
              <a:gd name="connsiteY1" fmla="*/ 181121 h 2648773"/>
              <a:gd name="connsiteX2" fmla="*/ 4318503 w 7894622"/>
              <a:gd name="connsiteY2" fmla="*/ 2000868 h 2648773"/>
              <a:gd name="connsiteX3" fmla="*/ 1050202 w 7894622"/>
              <a:gd name="connsiteY3" fmla="*/ 2643664 h 2648773"/>
              <a:gd name="connsiteX4" fmla="*/ 0 w 7894622"/>
              <a:gd name="connsiteY4" fmla="*/ 1720210 h 2648773"/>
              <a:gd name="connsiteX0" fmla="*/ 7894622 w 7894622"/>
              <a:gd name="connsiteY0" fmla="*/ 163014 h 2621986"/>
              <a:gd name="connsiteX1" fmla="*/ 6636190 w 7894622"/>
              <a:gd name="connsiteY1" fmla="*/ 181121 h 2621986"/>
              <a:gd name="connsiteX2" fmla="*/ 4318503 w 7894622"/>
              <a:gd name="connsiteY2" fmla="*/ 2000868 h 2621986"/>
              <a:gd name="connsiteX3" fmla="*/ 1176950 w 7894622"/>
              <a:gd name="connsiteY3" fmla="*/ 2616503 h 2621986"/>
              <a:gd name="connsiteX4" fmla="*/ 0 w 7894622"/>
              <a:gd name="connsiteY4" fmla="*/ 1720210 h 2621986"/>
              <a:gd name="connsiteX0" fmla="*/ 7351414 w 7351414"/>
              <a:gd name="connsiteY0" fmla="*/ 163014 h 2616883"/>
              <a:gd name="connsiteX1" fmla="*/ 6092982 w 7351414"/>
              <a:gd name="connsiteY1" fmla="*/ 181121 h 2616883"/>
              <a:gd name="connsiteX2" fmla="*/ 3775295 w 7351414"/>
              <a:gd name="connsiteY2" fmla="*/ 2000868 h 2616883"/>
              <a:gd name="connsiteX3" fmla="*/ 633742 w 7351414"/>
              <a:gd name="connsiteY3" fmla="*/ 2616503 h 2616883"/>
              <a:gd name="connsiteX4" fmla="*/ 0 w 7351414"/>
              <a:gd name="connsiteY4" fmla="*/ 2100455 h 2616883"/>
              <a:gd name="connsiteX0" fmla="*/ 7351414 w 7351414"/>
              <a:gd name="connsiteY0" fmla="*/ 64092 h 2807672"/>
              <a:gd name="connsiteX1" fmla="*/ 6092982 w 7351414"/>
              <a:gd name="connsiteY1" fmla="*/ 371910 h 2807672"/>
              <a:gd name="connsiteX2" fmla="*/ 3775295 w 7351414"/>
              <a:gd name="connsiteY2" fmla="*/ 2191657 h 2807672"/>
              <a:gd name="connsiteX3" fmla="*/ 633742 w 7351414"/>
              <a:gd name="connsiteY3" fmla="*/ 2807292 h 2807672"/>
              <a:gd name="connsiteX4" fmla="*/ 0 w 7351414"/>
              <a:gd name="connsiteY4" fmla="*/ 2291244 h 2807672"/>
              <a:gd name="connsiteX0" fmla="*/ 7351414 w 7351414"/>
              <a:gd name="connsiteY0" fmla="*/ 115784 h 2859364"/>
              <a:gd name="connsiteX1" fmla="*/ 6129196 w 7351414"/>
              <a:gd name="connsiteY1" fmla="*/ 260640 h 2859364"/>
              <a:gd name="connsiteX2" fmla="*/ 3775295 w 7351414"/>
              <a:gd name="connsiteY2" fmla="*/ 2243349 h 2859364"/>
              <a:gd name="connsiteX3" fmla="*/ 633742 w 7351414"/>
              <a:gd name="connsiteY3" fmla="*/ 2858984 h 2859364"/>
              <a:gd name="connsiteX4" fmla="*/ 0 w 7351414"/>
              <a:gd name="connsiteY4" fmla="*/ 2342936 h 2859364"/>
              <a:gd name="connsiteX0" fmla="*/ 7351414 w 7351414"/>
              <a:gd name="connsiteY0" fmla="*/ 65217 h 2808797"/>
              <a:gd name="connsiteX1" fmla="*/ 6129196 w 7351414"/>
              <a:gd name="connsiteY1" fmla="*/ 210073 h 2808797"/>
              <a:gd name="connsiteX2" fmla="*/ 3775295 w 7351414"/>
              <a:gd name="connsiteY2" fmla="*/ 2192782 h 2808797"/>
              <a:gd name="connsiteX3" fmla="*/ 633742 w 7351414"/>
              <a:gd name="connsiteY3" fmla="*/ 2808417 h 2808797"/>
              <a:gd name="connsiteX4" fmla="*/ 0 w 7351414"/>
              <a:gd name="connsiteY4" fmla="*/ 2292369 h 2808797"/>
              <a:gd name="connsiteX0" fmla="*/ 7387628 w 7387628"/>
              <a:gd name="connsiteY0" fmla="*/ 174397 h 2791229"/>
              <a:gd name="connsiteX1" fmla="*/ 6129196 w 7387628"/>
              <a:gd name="connsiteY1" fmla="*/ 192505 h 2791229"/>
              <a:gd name="connsiteX2" fmla="*/ 3775295 w 7387628"/>
              <a:gd name="connsiteY2" fmla="*/ 2175214 h 2791229"/>
              <a:gd name="connsiteX3" fmla="*/ 633742 w 7387628"/>
              <a:gd name="connsiteY3" fmla="*/ 2790849 h 2791229"/>
              <a:gd name="connsiteX4" fmla="*/ 0 w 7387628"/>
              <a:gd name="connsiteY4" fmla="*/ 2274801 h 2791229"/>
              <a:gd name="connsiteX0" fmla="*/ 7387628 w 7387628"/>
              <a:gd name="connsiteY0" fmla="*/ 130611 h 2747443"/>
              <a:gd name="connsiteX1" fmla="*/ 6129196 w 7387628"/>
              <a:gd name="connsiteY1" fmla="*/ 148719 h 2747443"/>
              <a:gd name="connsiteX2" fmla="*/ 3775295 w 7387628"/>
              <a:gd name="connsiteY2" fmla="*/ 2131428 h 2747443"/>
              <a:gd name="connsiteX3" fmla="*/ 633742 w 7387628"/>
              <a:gd name="connsiteY3" fmla="*/ 2747063 h 2747443"/>
              <a:gd name="connsiteX4" fmla="*/ 0 w 7387628"/>
              <a:gd name="connsiteY4" fmla="*/ 2231015 h 2747443"/>
              <a:gd name="connsiteX0" fmla="*/ 7360467 w 7360467"/>
              <a:gd name="connsiteY0" fmla="*/ 74799 h 2782165"/>
              <a:gd name="connsiteX1" fmla="*/ 6129196 w 7360467"/>
              <a:gd name="connsiteY1" fmla="*/ 183441 h 2782165"/>
              <a:gd name="connsiteX2" fmla="*/ 3775295 w 7360467"/>
              <a:gd name="connsiteY2" fmla="*/ 2166150 h 2782165"/>
              <a:gd name="connsiteX3" fmla="*/ 633742 w 7360467"/>
              <a:gd name="connsiteY3" fmla="*/ 2781785 h 2782165"/>
              <a:gd name="connsiteX4" fmla="*/ 0 w 7360467"/>
              <a:gd name="connsiteY4" fmla="*/ 2265737 h 2782165"/>
              <a:gd name="connsiteX0" fmla="*/ 7360467 w 7368767"/>
              <a:gd name="connsiteY0" fmla="*/ 80262 h 2787628"/>
              <a:gd name="connsiteX1" fmla="*/ 6129196 w 7368767"/>
              <a:gd name="connsiteY1" fmla="*/ 188904 h 2787628"/>
              <a:gd name="connsiteX2" fmla="*/ 3775295 w 7368767"/>
              <a:gd name="connsiteY2" fmla="*/ 2171613 h 2787628"/>
              <a:gd name="connsiteX3" fmla="*/ 633742 w 7368767"/>
              <a:gd name="connsiteY3" fmla="*/ 2787248 h 2787628"/>
              <a:gd name="connsiteX4" fmla="*/ 0 w 7368767"/>
              <a:gd name="connsiteY4" fmla="*/ 2271200 h 2787628"/>
              <a:gd name="connsiteX0" fmla="*/ 7369520 w 7377744"/>
              <a:gd name="connsiteY0" fmla="*/ 65889 h 2800415"/>
              <a:gd name="connsiteX1" fmla="*/ 6129196 w 7377744"/>
              <a:gd name="connsiteY1" fmla="*/ 201691 h 2800415"/>
              <a:gd name="connsiteX2" fmla="*/ 3775295 w 7377744"/>
              <a:gd name="connsiteY2" fmla="*/ 2184400 h 2800415"/>
              <a:gd name="connsiteX3" fmla="*/ 633742 w 7377744"/>
              <a:gd name="connsiteY3" fmla="*/ 2800035 h 2800415"/>
              <a:gd name="connsiteX4" fmla="*/ 0 w 7377744"/>
              <a:gd name="connsiteY4" fmla="*/ 2283987 h 2800415"/>
              <a:gd name="connsiteX0" fmla="*/ 7369520 w 7377928"/>
              <a:gd name="connsiteY0" fmla="*/ 76624 h 2811150"/>
              <a:gd name="connsiteX1" fmla="*/ 6147303 w 7377928"/>
              <a:gd name="connsiteY1" fmla="*/ 194319 h 2811150"/>
              <a:gd name="connsiteX2" fmla="*/ 3775295 w 7377928"/>
              <a:gd name="connsiteY2" fmla="*/ 2195135 h 2811150"/>
              <a:gd name="connsiteX3" fmla="*/ 633742 w 7377928"/>
              <a:gd name="connsiteY3" fmla="*/ 2810770 h 2811150"/>
              <a:gd name="connsiteX4" fmla="*/ 0 w 7377928"/>
              <a:gd name="connsiteY4" fmla="*/ 2294722 h 2811150"/>
              <a:gd name="connsiteX0" fmla="*/ 7369520 w 7378215"/>
              <a:gd name="connsiteY0" fmla="*/ 19285 h 2753811"/>
              <a:gd name="connsiteX1" fmla="*/ 6147303 w 7378215"/>
              <a:gd name="connsiteY1" fmla="*/ 136980 h 2753811"/>
              <a:gd name="connsiteX2" fmla="*/ 3775295 w 7378215"/>
              <a:gd name="connsiteY2" fmla="*/ 2137796 h 2753811"/>
              <a:gd name="connsiteX3" fmla="*/ 633742 w 7378215"/>
              <a:gd name="connsiteY3" fmla="*/ 2753431 h 2753811"/>
              <a:gd name="connsiteX4" fmla="*/ 0 w 7378215"/>
              <a:gd name="connsiteY4" fmla="*/ 2237383 h 2753811"/>
              <a:gd name="connsiteX0" fmla="*/ 7369520 w 7377928"/>
              <a:gd name="connsiteY0" fmla="*/ 118798 h 2780897"/>
              <a:gd name="connsiteX1" fmla="*/ 6147303 w 7377928"/>
              <a:gd name="connsiteY1" fmla="*/ 164066 h 2780897"/>
              <a:gd name="connsiteX2" fmla="*/ 3775295 w 7377928"/>
              <a:gd name="connsiteY2" fmla="*/ 2164882 h 2780897"/>
              <a:gd name="connsiteX3" fmla="*/ 633742 w 7377928"/>
              <a:gd name="connsiteY3" fmla="*/ 2780517 h 2780897"/>
              <a:gd name="connsiteX4" fmla="*/ 0 w 7377928"/>
              <a:gd name="connsiteY4" fmla="*/ 2264469 h 2780897"/>
              <a:gd name="connsiteX0" fmla="*/ 7369520 w 7378215"/>
              <a:gd name="connsiteY0" fmla="*/ 59148 h 2721247"/>
              <a:gd name="connsiteX1" fmla="*/ 6147303 w 7378215"/>
              <a:gd name="connsiteY1" fmla="*/ 104416 h 2721247"/>
              <a:gd name="connsiteX2" fmla="*/ 3775295 w 7378215"/>
              <a:gd name="connsiteY2" fmla="*/ 2105232 h 2721247"/>
              <a:gd name="connsiteX3" fmla="*/ 633742 w 7378215"/>
              <a:gd name="connsiteY3" fmla="*/ 2720867 h 2721247"/>
              <a:gd name="connsiteX4" fmla="*/ 0 w 7378215"/>
              <a:gd name="connsiteY4" fmla="*/ 2204819 h 2721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215" h="2721247">
                <a:moveTo>
                  <a:pt x="7369520" y="59148"/>
                </a:moveTo>
                <a:cubicBezTo>
                  <a:pt x="7463827" y="59903"/>
                  <a:pt x="6773501" y="-100796"/>
                  <a:pt x="6147303" y="104416"/>
                </a:cubicBezTo>
                <a:cubicBezTo>
                  <a:pt x="5521105" y="309628"/>
                  <a:pt x="4694222" y="1669157"/>
                  <a:pt x="3775295" y="2105232"/>
                </a:cubicBezTo>
                <a:cubicBezTo>
                  <a:pt x="2856368" y="2541307"/>
                  <a:pt x="1262958" y="2704269"/>
                  <a:pt x="633742" y="2720867"/>
                </a:cubicBezTo>
                <a:cubicBezTo>
                  <a:pt x="4526" y="2737465"/>
                  <a:pt x="0" y="2204819"/>
                  <a:pt x="0" y="2204819"/>
                </a:cubicBezTo>
              </a:path>
            </a:pathLst>
          </a:custGeom>
          <a:noFill/>
          <a:ln w="38100">
            <a:solidFill>
              <a:srgbClr val="9292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803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D881473A-4A56-D786-17B4-1C3B44BB4E14}"/>
              </a:ext>
            </a:extLst>
          </p:cNvPr>
          <p:cNvSpPr/>
          <p:nvPr/>
        </p:nvSpPr>
        <p:spPr>
          <a:xfrm>
            <a:off x="2306320" y="2336800"/>
            <a:ext cx="7051040" cy="2131364"/>
          </a:xfrm>
          <a:custGeom>
            <a:avLst/>
            <a:gdLst>
              <a:gd name="connsiteX0" fmla="*/ 7904480 w 7904480"/>
              <a:gd name="connsiteY0" fmla="*/ 0 h 2567641"/>
              <a:gd name="connsiteX1" fmla="*/ 6035040 w 7904480"/>
              <a:gd name="connsiteY1" fmla="*/ 1635760 h 2567641"/>
              <a:gd name="connsiteX2" fmla="*/ 3403600 w 7904480"/>
              <a:gd name="connsiteY2" fmla="*/ 2407920 h 2567641"/>
              <a:gd name="connsiteX3" fmla="*/ 629920 w 7904480"/>
              <a:gd name="connsiteY3" fmla="*/ 2550160 h 2567641"/>
              <a:gd name="connsiteX4" fmla="*/ 0 w 7904480"/>
              <a:gd name="connsiteY4" fmla="*/ 2560320 h 2567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480" h="2567641">
                <a:moveTo>
                  <a:pt x="7904480" y="0"/>
                </a:moveTo>
                <a:cubicBezTo>
                  <a:pt x="7344833" y="617220"/>
                  <a:pt x="6785187" y="1234440"/>
                  <a:pt x="6035040" y="1635760"/>
                </a:cubicBezTo>
                <a:cubicBezTo>
                  <a:pt x="5284893" y="2037080"/>
                  <a:pt x="4304453" y="2255520"/>
                  <a:pt x="3403600" y="2407920"/>
                </a:cubicBezTo>
                <a:cubicBezTo>
                  <a:pt x="2502747" y="2560320"/>
                  <a:pt x="1197187" y="2524760"/>
                  <a:pt x="629920" y="2550160"/>
                </a:cubicBezTo>
                <a:cubicBezTo>
                  <a:pt x="62653" y="2575560"/>
                  <a:pt x="31326" y="2567940"/>
                  <a:pt x="0" y="2560320"/>
                </a:cubicBezTo>
              </a:path>
            </a:pathLst>
          </a:custGeom>
          <a:ln w="571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68532BF3-42DD-0B77-92D2-07C2354CF424}"/>
              </a:ext>
            </a:extLst>
          </p:cNvPr>
          <p:cNvGrpSpPr/>
          <p:nvPr/>
        </p:nvGrpSpPr>
        <p:grpSpPr>
          <a:xfrm>
            <a:off x="1899920" y="1548640"/>
            <a:ext cx="7680960" cy="4177546"/>
            <a:chOff x="1158240" y="2275840"/>
            <a:chExt cx="7680960" cy="4177546"/>
          </a:xfrm>
        </p:grpSpPr>
        <p:cxnSp>
          <p:nvCxnSpPr>
            <p:cNvPr id="5" name="Straight Connector 4">
              <a:extLst>
                <a:ext uri="{FF2B5EF4-FFF2-40B4-BE49-F238E27FC236}">
                  <a16:creationId xmlns:a16="http://schemas.microsoft.com/office/drawing/2014/main" id="{7DEFCA3B-072E-3AB6-A9DA-7326AEF532B6}"/>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CFFCC4C-95FC-5B82-E434-C80CD225F621}"/>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A232478-3F94-2116-1D4A-19959E4A3437}"/>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487A1E9C-022F-E053-1294-25E0A9EAF90B}"/>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959D00-0137-4561-AEBC-6CF97E59B2A3}"/>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8C381125-BE8C-1D50-3D78-11D826ACE4B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32FA20-356E-79F8-7CA9-6B5C6B9EFDA7}"/>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2274F076-24CC-EB55-692E-7132DE42768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1C79F395-F0AD-7890-7BFE-A033AB1A83F6}"/>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7" name="TextBox 16">
            <a:extLst>
              <a:ext uri="{FF2B5EF4-FFF2-40B4-BE49-F238E27FC236}">
                <a16:creationId xmlns:a16="http://schemas.microsoft.com/office/drawing/2014/main" id="{E4F3F77B-1D11-411C-55DA-FAEF34829487}"/>
              </a:ext>
            </a:extLst>
          </p:cNvPr>
          <p:cNvSpPr txBox="1">
            <a:spLocks/>
          </p:cNvSpPr>
          <p:nvPr/>
        </p:nvSpPr>
        <p:spPr>
          <a:xfrm rot="5400000">
            <a:off x="1247436" y="2389104"/>
            <a:ext cx="2297412" cy="276999"/>
          </a:xfrm>
          <a:prstGeom prst="rect">
            <a:avLst/>
          </a:prstGeom>
          <a:noFill/>
        </p:spPr>
        <p:txBody>
          <a:bodyPr wrap="square" rtlCol="0">
            <a:spAutoFit/>
          </a:bodyPr>
          <a:lstStyle/>
          <a:p>
            <a:pPr algn="ctr"/>
            <a:r>
              <a:rPr lang="en-US" sz="1200" dirty="0"/>
              <a:t>Stream</a:t>
            </a:r>
          </a:p>
        </p:txBody>
      </p:sp>
      <p:sp>
        <p:nvSpPr>
          <p:cNvPr id="19" name="TextBox 18">
            <a:extLst>
              <a:ext uri="{FF2B5EF4-FFF2-40B4-BE49-F238E27FC236}">
                <a16:creationId xmlns:a16="http://schemas.microsoft.com/office/drawing/2014/main" id="{11AD4217-D54B-484B-0A13-CF3106E4401F}"/>
              </a:ext>
            </a:extLst>
          </p:cNvPr>
          <p:cNvSpPr txBox="1"/>
          <p:nvPr/>
        </p:nvSpPr>
        <p:spPr>
          <a:xfrm rot="16200000">
            <a:off x="983913" y="2946690"/>
            <a:ext cx="2308418" cy="369332"/>
          </a:xfrm>
          <a:prstGeom prst="rect">
            <a:avLst/>
          </a:prstGeom>
          <a:noFill/>
        </p:spPr>
        <p:txBody>
          <a:bodyPr wrap="square" rtlCol="0">
            <a:spAutoFit/>
          </a:bodyPr>
          <a:lstStyle/>
          <a:p>
            <a:pPr algn="ctr"/>
            <a:r>
              <a:rPr lang="en-US" dirty="0"/>
              <a:t>Water Table Depth</a:t>
            </a:r>
          </a:p>
        </p:txBody>
      </p:sp>
    </p:spTree>
    <p:extLst>
      <p:ext uri="{BB962C8B-B14F-4D97-AF65-F5344CB8AC3E}">
        <p14:creationId xmlns:p14="http://schemas.microsoft.com/office/powerpoint/2010/main" val="3681914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68C2000B-FDE5-9E2F-C659-D7D313CEFA26}"/>
              </a:ext>
            </a:extLst>
          </p:cNvPr>
          <p:cNvSpPr/>
          <p:nvPr/>
        </p:nvSpPr>
        <p:spPr>
          <a:xfrm>
            <a:off x="1872532" y="2851237"/>
            <a:ext cx="8165990" cy="3067732"/>
          </a:xfrm>
          <a:custGeom>
            <a:avLst/>
            <a:gdLst>
              <a:gd name="connsiteX0" fmla="*/ 8165990 w 8165990"/>
              <a:gd name="connsiteY0" fmla="*/ 305431 h 3067732"/>
              <a:gd name="connsiteX1" fmla="*/ 6671145 w 8165990"/>
              <a:gd name="connsiteY1" fmla="*/ 253747 h 3067732"/>
              <a:gd name="connsiteX2" fmla="*/ 1482918 w 8165990"/>
              <a:gd name="connsiteY2" fmla="*/ 3060558 h 3067732"/>
              <a:gd name="connsiteX3" fmla="*/ 0 w 8165990"/>
              <a:gd name="connsiteY3" fmla="*/ 1120440 h 3067732"/>
              <a:gd name="connsiteX4" fmla="*/ 0 w 8165990"/>
              <a:gd name="connsiteY4" fmla="*/ 1120440 h 306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5990" h="3067732">
                <a:moveTo>
                  <a:pt x="8165990" y="305431"/>
                </a:moveTo>
                <a:cubicBezTo>
                  <a:pt x="7975490" y="49995"/>
                  <a:pt x="7784990" y="-205441"/>
                  <a:pt x="6671145" y="253747"/>
                </a:cubicBezTo>
                <a:cubicBezTo>
                  <a:pt x="5557300" y="712935"/>
                  <a:pt x="2594775" y="2916109"/>
                  <a:pt x="1482918" y="3060558"/>
                </a:cubicBezTo>
                <a:cubicBezTo>
                  <a:pt x="371060" y="3205007"/>
                  <a:pt x="0" y="1120440"/>
                  <a:pt x="0" y="1120440"/>
                </a:cubicBezTo>
                <a:lnTo>
                  <a:pt x="0" y="1120440"/>
                </a:lnTo>
              </a:path>
            </a:pathLst>
          </a:cu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CF90D6C5-9680-0E59-08B7-940A157A84AC}"/>
              </a:ext>
            </a:extLst>
          </p:cNvPr>
          <p:cNvSpPr/>
          <p:nvPr/>
        </p:nvSpPr>
        <p:spPr>
          <a:xfrm>
            <a:off x="783203" y="2837026"/>
            <a:ext cx="9533614" cy="3066817"/>
          </a:xfrm>
          <a:custGeom>
            <a:avLst/>
            <a:gdLst>
              <a:gd name="connsiteX0" fmla="*/ 9633005 w 9633005"/>
              <a:gd name="connsiteY0" fmla="*/ 2625520 h 3066817"/>
              <a:gd name="connsiteX1" fmla="*/ 7895645 w 9633005"/>
              <a:gd name="connsiteY1" fmla="*/ 2645398 h 3066817"/>
              <a:gd name="connsiteX2" fmla="*/ 2421172 w 9633005"/>
              <a:gd name="connsiteY2" fmla="*/ 1590 h 3066817"/>
              <a:gd name="connsiteX3" fmla="*/ 0 w 9633005"/>
              <a:gd name="connsiteY3" fmla="*/ 3066817 h 3066817"/>
              <a:gd name="connsiteX4" fmla="*/ 0 w 9633005"/>
              <a:gd name="connsiteY4" fmla="*/ 3066817 h 306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005" h="3066817">
                <a:moveTo>
                  <a:pt x="9633005" y="2625520"/>
                </a:moveTo>
                <a:cubicBezTo>
                  <a:pt x="9365311" y="2854120"/>
                  <a:pt x="9097617" y="3082720"/>
                  <a:pt x="7895645" y="2645398"/>
                </a:cubicBezTo>
                <a:cubicBezTo>
                  <a:pt x="6693673" y="2208076"/>
                  <a:pt x="3737113" y="-68647"/>
                  <a:pt x="2421172" y="1590"/>
                </a:cubicBezTo>
                <a:cubicBezTo>
                  <a:pt x="1105231" y="71826"/>
                  <a:pt x="0" y="3066817"/>
                  <a:pt x="0" y="3066817"/>
                </a:cubicBezTo>
                <a:lnTo>
                  <a:pt x="0" y="3066817"/>
                </a:ln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FD0EEB5-D148-AA40-8896-49797EEB4914}"/>
              </a:ext>
            </a:extLst>
          </p:cNvPr>
          <p:cNvGrpSpPr/>
          <p:nvPr/>
        </p:nvGrpSpPr>
        <p:grpSpPr>
          <a:xfrm>
            <a:off x="2125425" y="2432560"/>
            <a:ext cx="7680960" cy="4177546"/>
            <a:chOff x="1158240" y="2275840"/>
            <a:chExt cx="7680960" cy="4177546"/>
          </a:xfrm>
        </p:grpSpPr>
        <p:cxnSp>
          <p:nvCxnSpPr>
            <p:cNvPr id="5" name="Straight Connector 4">
              <a:extLst>
                <a:ext uri="{FF2B5EF4-FFF2-40B4-BE49-F238E27FC236}">
                  <a16:creationId xmlns:a16="http://schemas.microsoft.com/office/drawing/2014/main" id="{29EEB2DD-A61F-C2CD-3E66-7A02A2614E1B}"/>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C9EE2E2-F682-28A3-6EFE-D9E8CE697A29}"/>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B32723-A28B-D733-5BDA-6F2BF3473A34}"/>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F6AFB4B1-7672-C639-6D71-65FE9B7021C1}"/>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143C5A-219A-520B-E129-5F25E8545FA6}"/>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7E55573C-B860-493E-F6AD-E0E8A11A190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95CD99-E4B7-C8D2-724C-6DDC947F267D}"/>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DF6B45BC-1421-956B-52D7-65B13AA3C7AC}"/>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69587D20-667C-6A38-0FF2-EB1B1A0D055F}"/>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2" name="TextBox 1">
            <a:extLst>
              <a:ext uri="{FF2B5EF4-FFF2-40B4-BE49-F238E27FC236}">
                <a16:creationId xmlns:a16="http://schemas.microsoft.com/office/drawing/2014/main" id="{E41D9E84-036C-7F49-7E84-379D49AF6BFB}"/>
              </a:ext>
            </a:extLst>
          </p:cNvPr>
          <p:cNvSpPr txBox="1"/>
          <p:nvPr/>
        </p:nvSpPr>
        <p:spPr>
          <a:xfrm rot="16200000">
            <a:off x="1071924" y="4181553"/>
            <a:ext cx="2542511" cy="369332"/>
          </a:xfrm>
          <a:prstGeom prst="rect">
            <a:avLst/>
          </a:prstGeom>
          <a:solidFill>
            <a:schemeClr val="bg1"/>
          </a:solidFill>
        </p:spPr>
        <p:txBody>
          <a:bodyPr wrap="square" rtlCol="0">
            <a:spAutoFit/>
          </a:bodyPr>
          <a:lstStyle/>
          <a:p>
            <a:pPr algn="ctr"/>
            <a:r>
              <a:rPr lang="en-US" dirty="0"/>
              <a:t>Rate (???)</a:t>
            </a:r>
          </a:p>
        </p:txBody>
      </p:sp>
    </p:spTree>
    <p:extLst>
      <p:ext uri="{BB962C8B-B14F-4D97-AF65-F5344CB8AC3E}">
        <p14:creationId xmlns:p14="http://schemas.microsoft.com/office/powerpoint/2010/main" val="345437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6731A7-805B-6D61-56CE-F9D9A3AE70BC}"/>
              </a:ext>
            </a:extLst>
          </p:cNvPr>
          <p:cNvGrpSpPr/>
          <p:nvPr/>
        </p:nvGrpSpPr>
        <p:grpSpPr>
          <a:xfrm>
            <a:off x="2510500" y="1307805"/>
            <a:ext cx="6332981" cy="4710224"/>
            <a:chOff x="851821" y="1988288"/>
            <a:chExt cx="6332981" cy="4710224"/>
          </a:xfrm>
        </p:grpSpPr>
        <p:cxnSp>
          <p:nvCxnSpPr>
            <p:cNvPr id="6" name="Straight Connector 5">
              <a:extLst>
                <a:ext uri="{FF2B5EF4-FFF2-40B4-BE49-F238E27FC236}">
                  <a16:creationId xmlns:a16="http://schemas.microsoft.com/office/drawing/2014/main" id="{41D0E714-AC00-84D5-804A-48DF72165107}"/>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D146ACE-86E3-62E0-BE6F-D40A1051D7C8}"/>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39C5A72-BB46-E5D5-A31A-32F0DDDD3439}"/>
                </a:ext>
              </a:extLst>
            </p:cNvPr>
            <p:cNvSpPr txBox="1"/>
            <p:nvPr/>
          </p:nvSpPr>
          <p:spPr>
            <a:xfrm>
              <a:off x="2546498" y="6292336"/>
              <a:ext cx="3094074" cy="369332"/>
            </a:xfrm>
            <a:prstGeom prst="rect">
              <a:avLst/>
            </a:prstGeom>
            <a:noFill/>
          </p:spPr>
          <p:txBody>
            <a:bodyPr wrap="square" rtlCol="0">
              <a:spAutoFit/>
            </a:bodyPr>
            <a:lstStyle/>
            <a:p>
              <a:r>
                <a:rPr lang="en-US" dirty="0"/>
                <a:t>Periods of connectivity (days)</a:t>
              </a:r>
            </a:p>
          </p:txBody>
        </p:sp>
        <p:cxnSp>
          <p:nvCxnSpPr>
            <p:cNvPr id="9" name="Straight Connector 8">
              <a:extLst>
                <a:ext uri="{FF2B5EF4-FFF2-40B4-BE49-F238E27FC236}">
                  <a16:creationId xmlns:a16="http://schemas.microsoft.com/office/drawing/2014/main" id="{1D8DB734-0579-D2D3-4797-D5480C96022A}"/>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9017B2-4B5D-C7F1-0F02-AE0F3371AA73}"/>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919599-03CD-FEE8-2F57-B485926D510F}"/>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149888-8B5E-2556-1D93-EF016AE7A2D2}"/>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3" name="TextBox 12">
              <a:extLst>
                <a:ext uri="{FF2B5EF4-FFF2-40B4-BE49-F238E27FC236}">
                  <a16:creationId xmlns:a16="http://schemas.microsoft.com/office/drawing/2014/main" id="{640FD18F-10B8-5347-72F4-4A928EFC74A8}"/>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1FF73D4C-CB99-13EF-F178-B8364C75F411}"/>
              </a:ext>
            </a:extLst>
          </p:cNvPr>
          <p:cNvSpPr txBox="1"/>
          <p:nvPr/>
        </p:nvSpPr>
        <p:spPr>
          <a:xfrm rot="16200000">
            <a:off x="193310" y="2593698"/>
            <a:ext cx="5304605" cy="369332"/>
          </a:xfrm>
          <a:prstGeom prst="rect">
            <a:avLst/>
          </a:prstGeom>
          <a:noFill/>
        </p:spPr>
        <p:txBody>
          <a:bodyPr wrap="square" rtlCol="0">
            <a:spAutoFit/>
          </a:bodyPr>
          <a:lstStyle/>
          <a:p>
            <a:r>
              <a:rPr lang="en-US" dirty="0"/>
              <a:t>Stream DOC (mg/L) – Wetland DOC (mg/L)</a:t>
            </a:r>
          </a:p>
        </p:txBody>
      </p:sp>
      <p:sp>
        <p:nvSpPr>
          <p:cNvPr id="15" name="Oval 14">
            <a:extLst>
              <a:ext uri="{FF2B5EF4-FFF2-40B4-BE49-F238E27FC236}">
                <a16:creationId xmlns:a16="http://schemas.microsoft.com/office/drawing/2014/main" id="{DDB36F55-FBF2-C75F-BA99-85D9284BD736}"/>
              </a:ext>
            </a:extLst>
          </p:cNvPr>
          <p:cNvSpPr/>
          <p:nvPr/>
        </p:nvSpPr>
        <p:spPr>
          <a:xfrm>
            <a:off x="3309234" y="194468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4D7AA9-CBE1-4052-658E-34DDC52AC2D4}"/>
              </a:ext>
            </a:extLst>
          </p:cNvPr>
          <p:cNvSpPr/>
          <p:nvPr/>
        </p:nvSpPr>
        <p:spPr>
          <a:xfrm>
            <a:off x="3961306" y="170294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5F2C51-5760-2A67-BFFE-77DF540AB503}"/>
              </a:ext>
            </a:extLst>
          </p:cNvPr>
          <p:cNvSpPr/>
          <p:nvPr/>
        </p:nvSpPr>
        <p:spPr>
          <a:xfrm>
            <a:off x="5363638" y="179433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8DB5BD9-73B6-E800-19C3-3042F8E2E256}"/>
              </a:ext>
            </a:extLst>
          </p:cNvPr>
          <p:cNvSpPr/>
          <p:nvPr/>
        </p:nvSpPr>
        <p:spPr>
          <a:xfrm>
            <a:off x="4454819" y="201911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28EC24-4AE9-8C20-E590-68F6C9A9F8EB}"/>
              </a:ext>
            </a:extLst>
          </p:cNvPr>
          <p:cNvSpPr/>
          <p:nvPr/>
        </p:nvSpPr>
        <p:spPr>
          <a:xfrm>
            <a:off x="6946724" y="171990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0B1F228-1CE7-9AE4-6C31-81EA2C224676}"/>
              </a:ext>
            </a:extLst>
          </p:cNvPr>
          <p:cNvSpPr/>
          <p:nvPr/>
        </p:nvSpPr>
        <p:spPr>
          <a:xfrm>
            <a:off x="6105060" y="18940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8F2EEA9-C70E-1DF1-7457-3139DE007BB3}"/>
              </a:ext>
            </a:extLst>
          </p:cNvPr>
          <p:cNvSpPr/>
          <p:nvPr/>
        </p:nvSpPr>
        <p:spPr>
          <a:xfrm>
            <a:off x="7471829" y="1968519"/>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344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F637-446F-6B10-7CA4-827AAA48AC9F}"/>
              </a:ext>
            </a:extLst>
          </p:cNvPr>
          <p:cNvSpPr>
            <a:spLocks noGrp="1"/>
          </p:cNvSpPr>
          <p:nvPr>
            <p:ph type="title"/>
          </p:nvPr>
        </p:nvSpPr>
        <p:spPr/>
        <p:txBody>
          <a:bodyPr/>
          <a:lstStyle/>
          <a:p>
            <a:r>
              <a:rPr lang="en-US" dirty="0"/>
              <a:t>TO ask</a:t>
            </a:r>
          </a:p>
        </p:txBody>
      </p:sp>
      <p:sp>
        <p:nvSpPr>
          <p:cNvPr id="3" name="Content Placeholder 2">
            <a:extLst>
              <a:ext uri="{FF2B5EF4-FFF2-40B4-BE49-F238E27FC236}">
                <a16:creationId xmlns:a16="http://schemas.microsoft.com/office/drawing/2014/main" id="{F0BD6C1D-2A76-633D-DBA5-15746C1377D2}"/>
              </a:ext>
            </a:extLst>
          </p:cNvPr>
          <p:cNvSpPr>
            <a:spLocks noGrp="1"/>
          </p:cNvSpPr>
          <p:nvPr>
            <p:ph idx="1"/>
          </p:nvPr>
        </p:nvSpPr>
        <p:spPr/>
        <p:txBody>
          <a:bodyPr/>
          <a:lstStyle/>
          <a:p>
            <a:r>
              <a:rPr lang="en-US" dirty="0"/>
              <a:t>DIC… do we still want to take these samples</a:t>
            </a:r>
          </a:p>
          <a:p>
            <a:r>
              <a:rPr lang="en-US" dirty="0"/>
              <a:t>Change CO2 to </a:t>
            </a:r>
            <a:r>
              <a:rPr lang="en-US"/>
              <a:t>two hours </a:t>
            </a:r>
            <a:endParaRPr lang="en-US" dirty="0"/>
          </a:p>
        </p:txBody>
      </p:sp>
    </p:spTree>
    <p:extLst>
      <p:ext uri="{BB962C8B-B14F-4D97-AF65-F5344CB8AC3E}">
        <p14:creationId xmlns:p14="http://schemas.microsoft.com/office/powerpoint/2010/main" val="2142234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FC601F8-5D60-AE39-B73A-9809C64BD4DB}"/>
              </a:ext>
            </a:extLst>
          </p:cNvPr>
          <p:cNvGrpSpPr/>
          <p:nvPr/>
        </p:nvGrpSpPr>
        <p:grpSpPr>
          <a:xfrm>
            <a:off x="2202156" y="1275907"/>
            <a:ext cx="6332981" cy="4710224"/>
            <a:chOff x="851821" y="1988288"/>
            <a:chExt cx="6332981" cy="4710224"/>
          </a:xfrm>
        </p:grpSpPr>
        <p:cxnSp>
          <p:nvCxnSpPr>
            <p:cNvPr id="5" name="Straight Connector 4">
              <a:extLst>
                <a:ext uri="{FF2B5EF4-FFF2-40B4-BE49-F238E27FC236}">
                  <a16:creationId xmlns:a16="http://schemas.microsoft.com/office/drawing/2014/main" id="{5A375FF0-0719-0C13-2C43-CF424A9BA53C}"/>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4BCEDD8-3E52-9600-A4D0-D5323319ECB6}"/>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63B6DE4-3E9D-BA0E-3E10-A13C147EDC2E}"/>
                </a:ext>
              </a:extLst>
            </p:cNvPr>
            <p:cNvSpPr txBox="1"/>
            <p:nvPr/>
          </p:nvSpPr>
          <p:spPr>
            <a:xfrm>
              <a:off x="2871831" y="6239909"/>
              <a:ext cx="3094074" cy="369332"/>
            </a:xfrm>
            <a:prstGeom prst="rect">
              <a:avLst/>
            </a:prstGeom>
            <a:noFill/>
          </p:spPr>
          <p:txBody>
            <a:bodyPr wrap="square" rtlCol="0">
              <a:spAutoFit/>
            </a:bodyPr>
            <a:lstStyle/>
            <a:p>
              <a:r>
                <a:rPr lang="en-US" dirty="0"/>
                <a:t>Periods of connectivity</a:t>
              </a:r>
            </a:p>
          </p:txBody>
        </p:sp>
        <p:cxnSp>
          <p:nvCxnSpPr>
            <p:cNvPr id="8" name="Straight Connector 7">
              <a:extLst>
                <a:ext uri="{FF2B5EF4-FFF2-40B4-BE49-F238E27FC236}">
                  <a16:creationId xmlns:a16="http://schemas.microsoft.com/office/drawing/2014/main" id="{A23E0886-216C-ADA3-5C13-2DF1109F3904}"/>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1C5AC71-FFDC-CA5F-B311-3B07DB794C59}"/>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5E6B35-D3B9-58BE-99D5-F386652D7C9D}"/>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F5B8AF5-B60A-69C9-30D4-683B7A3FE9E0}"/>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2" name="TextBox 11">
              <a:extLst>
                <a:ext uri="{FF2B5EF4-FFF2-40B4-BE49-F238E27FC236}">
                  <a16:creationId xmlns:a16="http://schemas.microsoft.com/office/drawing/2014/main" id="{6703912E-3AA2-C8F0-31A5-B8BF6307CA0F}"/>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D313610E-9628-5642-DDF0-C64B790CB3D6}"/>
              </a:ext>
            </a:extLst>
          </p:cNvPr>
          <p:cNvSpPr txBox="1"/>
          <p:nvPr/>
        </p:nvSpPr>
        <p:spPr>
          <a:xfrm rot="16200000">
            <a:off x="-226067" y="2561800"/>
            <a:ext cx="5304605" cy="369332"/>
          </a:xfrm>
          <a:prstGeom prst="rect">
            <a:avLst/>
          </a:prstGeom>
          <a:noFill/>
        </p:spPr>
        <p:txBody>
          <a:bodyPr wrap="square" rtlCol="0">
            <a:spAutoFit/>
          </a:bodyPr>
          <a:lstStyle/>
          <a:p>
            <a:r>
              <a:rPr lang="en-US" dirty="0"/>
              <a:t>Stream DOC (mg/L) – Known DOC Inputs(mg/L)</a:t>
            </a:r>
          </a:p>
        </p:txBody>
      </p:sp>
      <p:sp>
        <p:nvSpPr>
          <p:cNvPr id="15" name="Oval 14">
            <a:extLst>
              <a:ext uri="{FF2B5EF4-FFF2-40B4-BE49-F238E27FC236}">
                <a16:creationId xmlns:a16="http://schemas.microsoft.com/office/drawing/2014/main" id="{9FF091E5-23A2-88F6-F8E9-B33797891662}"/>
              </a:ext>
            </a:extLst>
          </p:cNvPr>
          <p:cNvSpPr/>
          <p:nvPr/>
        </p:nvSpPr>
        <p:spPr>
          <a:xfrm>
            <a:off x="3192451" y="274176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F4F6CD-E988-50BB-C19F-B7B06FCAC7DA}"/>
              </a:ext>
            </a:extLst>
          </p:cNvPr>
          <p:cNvSpPr/>
          <p:nvPr/>
        </p:nvSpPr>
        <p:spPr>
          <a:xfrm>
            <a:off x="3844523" y="250002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39316FD-4528-C3E3-71A8-64B47382997D}"/>
              </a:ext>
            </a:extLst>
          </p:cNvPr>
          <p:cNvSpPr/>
          <p:nvPr/>
        </p:nvSpPr>
        <p:spPr>
          <a:xfrm>
            <a:off x="5246855" y="259141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36E5878-E53D-6485-FEA2-2D8955A33FB1}"/>
              </a:ext>
            </a:extLst>
          </p:cNvPr>
          <p:cNvSpPr/>
          <p:nvPr/>
        </p:nvSpPr>
        <p:spPr>
          <a:xfrm>
            <a:off x="4338036" y="28161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7745DD-146E-E925-CBCC-9DE38F267430}"/>
              </a:ext>
            </a:extLst>
          </p:cNvPr>
          <p:cNvSpPr/>
          <p:nvPr/>
        </p:nvSpPr>
        <p:spPr>
          <a:xfrm>
            <a:off x="6829941" y="251698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8C2E4A-10CC-39AC-6C20-C56D7AED4D82}"/>
              </a:ext>
            </a:extLst>
          </p:cNvPr>
          <p:cNvSpPr/>
          <p:nvPr/>
        </p:nvSpPr>
        <p:spPr>
          <a:xfrm>
            <a:off x="5988277" y="269116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61EBE4C-3D6C-0B22-753C-92AE511618AC}"/>
              </a:ext>
            </a:extLst>
          </p:cNvPr>
          <p:cNvSpPr/>
          <p:nvPr/>
        </p:nvSpPr>
        <p:spPr>
          <a:xfrm>
            <a:off x="7355046" y="2765594"/>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269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0BD42D8-8B09-4AD6-8624-EBAE9A06F797}"/>
              </a:ext>
            </a:extLst>
          </p:cNvPr>
          <p:cNvCxnSpPr/>
          <p:nvPr/>
        </p:nvCxnSpPr>
        <p:spPr>
          <a:xfrm>
            <a:off x="3159659" y="462821"/>
            <a:ext cx="0" cy="5767058"/>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08A9F16-AD49-708D-7870-E6F20B1A9873}"/>
              </a:ext>
            </a:extLst>
          </p:cNvPr>
          <p:cNvCxnSpPr/>
          <p:nvPr/>
        </p:nvCxnSpPr>
        <p:spPr>
          <a:xfrm>
            <a:off x="796704" y="4662534"/>
            <a:ext cx="10293791"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DFFAF132-7527-E447-48FD-32053C01945E}"/>
              </a:ext>
            </a:extLst>
          </p:cNvPr>
          <p:cNvSpPr/>
          <p:nvPr/>
        </p:nvSpPr>
        <p:spPr>
          <a:xfrm>
            <a:off x="4110262" y="1946498"/>
            <a:ext cx="808773" cy="1367071"/>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8">
            <a:extLst>
              <a:ext uri="{FF2B5EF4-FFF2-40B4-BE49-F238E27FC236}">
                <a16:creationId xmlns:a16="http://schemas.microsoft.com/office/drawing/2014/main" id="{5292008B-BC58-B2C7-2340-759CFC53652E}"/>
              </a:ext>
            </a:extLst>
          </p:cNvPr>
          <p:cNvSpPr/>
          <p:nvPr/>
        </p:nvSpPr>
        <p:spPr>
          <a:xfrm>
            <a:off x="7629055" y="2804244"/>
            <a:ext cx="808774" cy="1233606"/>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0F8855-40EE-C260-C6C0-11F6744CF5B8}"/>
              </a:ext>
            </a:extLst>
          </p:cNvPr>
          <p:cNvSpPr txBox="1"/>
          <p:nvPr/>
        </p:nvSpPr>
        <p:spPr>
          <a:xfrm rot="16200000">
            <a:off x="2379435" y="2910524"/>
            <a:ext cx="1187669" cy="369332"/>
          </a:xfrm>
          <a:prstGeom prst="rect">
            <a:avLst/>
          </a:prstGeom>
          <a:noFill/>
        </p:spPr>
        <p:txBody>
          <a:bodyPr wrap="square" rtlCol="0">
            <a:spAutoFit/>
          </a:bodyPr>
          <a:lstStyle/>
          <a:p>
            <a:pPr algn="ctr"/>
            <a:r>
              <a:rPr lang="en-US" dirty="0"/>
              <a:t>DOC/DIC</a:t>
            </a:r>
          </a:p>
        </p:txBody>
      </p:sp>
      <p:cxnSp>
        <p:nvCxnSpPr>
          <p:cNvPr id="11" name="Straight Connector 10">
            <a:extLst>
              <a:ext uri="{FF2B5EF4-FFF2-40B4-BE49-F238E27FC236}">
                <a16:creationId xmlns:a16="http://schemas.microsoft.com/office/drawing/2014/main" id="{C5C857BA-8AFF-9D1D-9CDF-AF54F88E1CEE}"/>
              </a:ext>
            </a:extLst>
          </p:cNvPr>
          <p:cNvCxnSpPr>
            <a:cxnSpLocks noGrp="1" noRot="1" noMove="1" noResize="1" noEditPoints="1" noAdjustHandles="1" noChangeArrowheads="1" noChangeShapeType="1"/>
          </p:cNvCxnSpPr>
          <p:nvPr/>
        </p:nvCxnSpPr>
        <p:spPr>
          <a:xfrm>
            <a:off x="1087120" y="3073510"/>
            <a:ext cx="9763760" cy="0"/>
          </a:xfrm>
          <a:prstGeom prst="line">
            <a:avLst/>
          </a:prstGeom>
          <a:ln>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79823B-83FB-47EC-8E27-47CF3C37EAA4}"/>
              </a:ext>
            </a:extLst>
          </p:cNvPr>
          <p:cNvSpPr/>
          <p:nvPr/>
        </p:nvSpPr>
        <p:spPr>
          <a:xfrm>
            <a:off x="5638790" y="1308086"/>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Rectangle 12">
            <a:extLst>
              <a:ext uri="{FF2B5EF4-FFF2-40B4-BE49-F238E27FC236}">
                <a16:creationId xmlns:a16="http://schemas.microsoft.com/office/drawing/2014/main" id="{CBEA4BE2-F68C-8A51-A776-69C25AB0D0AE}"/>
              </a:ext>
            </a:extLst>
          </p:cNvPr>
          <p:cNvSpPr/>
          <p:nvPr/>
        </p:nvSpPr>
        <p:spPr>
          <a:xfrm>
            <a:off x="5638790" y="254621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4" name="Rectangle 13">
            <a:extLst>
              <a:ext uri="{FF2B5EF4-FFF2-40B4-BE49-F238E27FC236}">
                <a16:creationId xmlns:a16="http://schemas.microsoft.com/office/drawing/2014/main" id="{B77099EB-CDA7-AF9D-DE3B-610DD17CC754}"/>
              </a:ext>
            </a:extLst>
          </p:cNvPr>
          <p:cNvSpPr/>
          <p:nvPr/>
        </p:nvSpPr>
        <p:spPr>
          <a:xfrm>
            <a:off x="8833165" y="241712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5" name="Rectangle 14">
            <a:extLst>
              <a:ext uri="{FF2B5EF4-FFF2-40B4-BE49-F238E27FC236}">
                <a16:creationId xmlns:a16="http://schemas.microsoft.com/office/drawing/2014/main" id="{3A8C58DA-BA78-5A31-FA09-6BFC31475962}"/>
              </a:ext>
            </a:extLst>
          </p:cNvPr>
          <p:cNvSpPr/>
          <p:nvPr/>
        </p:nvSpPr>
        <p:spPr>
          <a:xfrm>
            <a:off x="8833165" y="375190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7" name="Straight Connector 16">
            <a:extLst>
              <a:ext uri="{FF2B5EF4-FFF2-40B4-BE49-F238E27FC236}">
                <a16:creationId xmlns:a16="http://schemas.microsoft.com/office/drawing/2014/main" id="{3C70B5EF-0559-9385-F471-FB13A27F47BF}"/>
              </a:ext>
            </a:extLst>
          </p:cNvPr>
          <p:cNvCxnSpPr>
            <a:cxnSpLocks/>
          </p:cNvCxnSpPr>
          <p:nvPr/>
        </p:nvCxnSpPr>
        <p:spPr>
          <a:xfrm>
            <a:off x="4110262" y="2463897"/>
            <a:ext cx="808773"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BA8D993-F607-971E-A895-8DEB633DED26}"/>
              </a:ext>
            </a:extLst>
          </p:cNvPr>
          <p:cNvCxnSpPr/>
          <p:nvPr/>
        </p:nvCxnSpPr>
        <p:spPr>
          <a:xfrm>
            <a:off x="7629056" y="3551978"/>
            <a:ext cx="808773" cy="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5970CAF-979B-FCA2-9CA7-94A45C070B8B}"/>
              </a:ext>
            </a:extLst>
          </p:cNvPr>
          <p:cNvSpPr/>
          <p:nvPr/>
        </p:nvSpPr>
        <p:spPr>
          <a:xfrm>
            <a:off x="4445241" y="2537980"/>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E01520-006B-17FB-0E39-F1BA42665121}"/>
              </a:ext>
            </a:extLst>
          </p:cNvPr>
          <p:cNvSpPr/>
          <p:nvPr/>
        </p:nvSpPr>
        <p:spPr>
          <a:xfrm>
            <a:off x="7961014" y="3322622"/>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85CB6A9-AC56-6B70-6B1A-0440E14B3B0D}"/>
              </a:ext>
            </a:extLst>
          </p:cNvPr>
          <p:cNvCxnSpPr/>
          <p:nvPr/>
        </p:nvCxnSpPr>
        <p:spPr>
          <a:xfrm flipV="1">
            <a:off x="4680631" y="1618657"/>
            <a:ext cx="857641" cy="913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A3FF25-FD58-8015-562A-C455588D7875}"/>
              </a:ext>
            </a:extLst>
          </p:cNvPr>
          <p:cNvCxnSpPr>
            <a:cxnSpLocks/>
          </p:cNvCxnSpPr>
          <p:nvPr/>
        </p:nvCxnSpPr>
        <p:spPr>
          <a:xfrm>
            <a:off x="4667811" y="2630033"/>
            <a:ext cx="915907" cy="22852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52D80171-6D74-2589-1189-1CCEE6B74A9F}"/>
              </a:ext>
            </a:extLst>
          </p:cNvPr>
          <p:cNvCxnSpPr>
            <a:cxnSpLocks/>
          </p:cNvCxnSpPr>
          <p:nvPr/>
        </p:nvCxnSpPr>
        <p:spPr>
          <a:xfrm flipV="1">
            <a:off x="8131648" y="2804244"/>
            <a:ext cx="626071" cy="51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33DCAA-F384-F7E0-FE7B-99857782EBDF}"/>
              </a:ext>
            </a:extLst>
          </p:cNvPr>
          <p:cNvCxnSpPr>
            <a:cxnSpLocks/>
            <a:endCxn id="15" idx="1"/>
          </p:cNvCxnSpPr>
          <p:nvPr/>
        </p:nvCxnSpPr>
        <p:spPr>
          <a:xfrm>
            <a:off x="8131648" y="3516412"/>
            <a:ext cx="701517" cy="54784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501B3D3F-B320-F53F-B554-C00CA4B816D3}"/>
              </a:ext>
            </a:extLst>
          </p:cNvPr>
          <p:cNvCxnSpPr>
            <a:cxnSpLocks/>
          </p:cNvCxnSpPr>
          <p:nvPr/>
        </p:nvCxnSpPr>
        <p:spPr>
          <a:xfrm>
            <a:off x="5650271" y="1542862"/>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FA12C45-AC67-1E65-10BC-2D96CEA89BDC}"/>
              </a:ext>
            </a:extLst>
          </p:cNvPr>
          <p:cNvCxnSpPr>
            <a:cxnSpLocks/>
          </p:cNvCxnSpPr>
          <p:nvPr/>
        </p:nvCxnSpPr>
        <p:spPr>
          <a:xfrm>
            <a:off x="5638790" y="2944641"/>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7F115EA-6FA5-489D-D1A0-B0672F63AABA}"/>
              </a:ext>
            </a:extLst>
          </p:cNvPr>
          <p:cNvCxnSpPr>
            <a:cxnSpLocks/>
          </p:cNvCxnSpPr>
          <p:nvPr/>
        </p:nvCxnSpPr>
        <p:spPr>
          <a:xfrm>
            <a:off x="8844646" y="2735998"/>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FE85AB3-832E-79B3-CE62-C3F012707F1F}"/>
              </a:ext>
            </a:extLst>
          </p:cNvPr>
          <p:cNvCxnSpPr>
            <a:cxnSpLocks/>
          </p:cNvCxnSpPr>
          <p:nvPr/>
        </p:nvCxnSpPr>
        <p:spPr>
          <a:xfrm>
            <a:off x="8844646" y="4210204"/>
            <a:ext cx="397428"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CFABC8F-36F9-7024-7867-AB3BBCC33C04}"/>
              </a:ext>
            </a:extLst>
          </p:cNvPr>
          <p:cNvSpPr txBox="1"/>
          <p:nvPr/>
        </p:nvSpPr>
        <p:spPr>
          <a:xfrm>
            <a:off x="8239330" y="4625500"/>
            <a:ext cx="1187669" cy="369332"/>
          </a:xfrm>
          <a:prstGeom prst="rect">
            <a:avLst/>
          </a:prstGeom>
          <a:noFill/>
        </p:spPr>
        <p:txBody>
          <a:bodyPr wrap="square" rtlCol="0">
            <a:spAutoFit/>
          </a:bodyPr>
          <a:lstStyle/>
          <a:p>
            <a:pPr algn="ctr"/>
            <a:r>
              <a:rPr lang="en-US" dirty="0"/>
              <a:t>Low Q</a:t>
            </a:r>
          </a:p>
        </p:txBody>
      </p:sp>
      <p:sp>
        <p:nvSpPr>
          <p:cNvPr id="40" name="TextBox 39">
            <a:extLst>
              <a:ext uri="{FF2B5EF4-FFF2-40B4-BE49-F238E27FC236}">
                <a16:creationId xmlns:a16="http://schemas.microsoft.com/office/drawing/2014/main" id="{C9AC08A4-2583-F668-240A-BE2ACEC7ECFB}"/>
              </a:ext>
            </a:extLst>
          </p:cNvPr>
          <p:cNvSpPr txBox="1"/>
          <p:nvPr/>
        </p:nvSpPr>
        <p:spPr>
          <a:xfrm>
            <a:off x="4720536" y="4638286"/>
            <a:ext cx="1187669" cy="369332"/>
          </a:xfrm>
          <a:prstGeom prst="rect">
            <a:avLst/>
          </a:prstGeom>
          <a:noFill/>
        </p:spPr>
        <p:txBody>
          <a:bodyPr wrap="square" rtlCol="0">
            <a:spAutoFit/>
          </a:bodyPr>
          <a:lstStyle/>
          <a:p>
            <a:pPr algn="ctr"/>
            <a:r>
              <a:rPr lang="en-US" dirty="0"/>
              <a:t>High Q</a:t>
            </a:r>
          </a:p>
        </p:txBody>
      </p:sp>
      <p:sp>
        <p:nvSpPr>
          <p:cNvPr id="41" name="TextBox 40">
            <a:extLst>
              <a:ext uri="{FF2B5EF4-FFF2-40B4-BE49-F238E27FC236}">
                <a16:creationId xmlns:a16="http://schemas.microsoft.com/office/drawing/2014/main" id="{4580669B-A043-1856-FEF4-C0BBC37087DF}"/>
              </a:ext>
            </a:extLst>
          </p:cNvPr>
          <p:cNvSpPr txBox="1"/>
          <p:nvPr/>
        </p:nvSpPr>
        <p:spPr>
          <a:xfrm>
            <a:off x="5255150" y="939003"/>
            <a:ext cx="1187669" cy="369332"/>
          </a:xfrm>
          <a:prstGeom prst="rect">
            <a:avLst/>
          </a:prstGeom>
          <a:noFill/>
        </p:spPr>
        <p:txBody>
          <a:bodyPr wrap="square" rtlCol="0">
            <a:spAutoFit/>
          </a:bodyPr>
          <a:lstStyle/>
          <a:p>
            <a:pPr algn="ctr"/>
            <a:r>
              <a:rPr lang="en-US" dirty="0"/>
              <a:t>High Temp</a:t>
            </a:r>
          </a:p>
        </p:txBody>
      </p:sp>
      <p:sp>
        <p:nvSpPr>
          <p:cNvPr id="42" name="TextBox 41">
            <a:extLst>
              <a:ext uri="{FF2B5EF4-FFF2-40B4-BE49-F238E27FC236}">
                <a16:creationId xmlns:a16="http://schemas.microsoft.com/office/drawing/2014/main" id="{25BB73F3-BB45-546F-8191-CCE8745295C1}"/>
              </a:ext>
            </a:extLst>
          </p:cNvPr>
          <p:cNvSpPr txBox="1"/>
          <p:nvPr/>
        </p:nvSpPr>
        <p:spPr>
          <a:xfrm>
            <a:off x="5314371" y="2168648"/>
            <a:ext cx="1187669" cy="369332"/>
          </a:xfrm>
          <a:prstGeom prst="rect">
            <a:avLst/>
          </a:prstGeom>
          <a:noFill/>
        </p:spPr>
        <p:txBody>
          <a:bodyPr wrap="square" rtlCol="0">
            <a:spAutoFit/>
          </a:bodyPr>
          <a:lstStyle/>
          <a:p>
            <a:pPr algn="ctr"/>
            <a:r>
              <a:rPr lang="en-US" dirty="0"/>
              <a:t>Low Temp</a:t>
            </a:r>
          </a:p>
        </p:txBody>
      </p:sp>
      <p:sp>
        <p:nvSpPr>
          <p:cNvPr id="43" name="TextBox 42">
            <a:extLst>
              <a:ext uri="{FF2B5EF4-FFF2-40B4-BE49-F238E27FC236}">
                <a16:creationId xmlns:a16="http://schemas.microsoft.com/office/drawing/2014/main" id="{F4AE5B6C-EADF-ED2D-20C3-B21066B0FDC2}"/>
              </a:ext>
            </a:extLst>
          </p:cNvPr>
          <p:cNvSpPr txBox="1"/>
          <p:nvPr/>
        </p:nvSpPr>
        <p:spPr>
          <a:xfrm>
            <a:off x="8479169" y="2079053"/>
            <a:ext cx="1187669" cy="369332"/>
          </a:xfrm>
          <a:prstGeom prst="rect">
            <a:avLst/>
          </a:prstGeom>
          <a:noFill/>
        </p:spPr>
        <p:txBody>
          <a:bodyPr wrap="square" rtlCol="0">
            <a:spAutoFit/>
          </a:bodyPr>
          <a:lstStyle/>
          <a:p>
            <a:pPr algn="ctr"/>
            <a:r>
              <a:rPr lang="en-US" dirty="0"/>
              <a:t>High Temp</a:t>
            </a:r>
          </a:p>
        </p:txBody>
      </p:sp>
      <p:sp>
        <p:nvSpPr>
          <p:cNvPr id="44" name="TextBox 43">
            <a:extLst>
              <a:ext uri="{FF2B5EF4-FFF2-40B4-BE49-F238E27FC236}">
                <a16:creationId xmlns:a16="http://schemas.microsoft.com/office/drawing/2014/main" id="{F60FA9F5-802E-611E-5BD7-4E65C3C3173B}"/>
              </a:ext>
            </a:extLst>
          </p:cNvPr>
          <p:cNvSpPr txBox="1"/>
          <p:nvPr/>
        </p:nvSpPr>
        <p:spPr>
          <a:xfrm>
            <a:off x="8437828" y="3407302"/>
            <a:ext cx="1187669" cy="369332"/>
          </a:xfrm>
          <a:prstGeom prst="rect">
            <a:avLst/>
          </a:prstGeom>
          <a:noFill/>
        </p:spPr>
        <p:txBody>
          <a:bodyPr wrap="square" rtlCol="0">
            <a:spAutoFit/>
          </a:bodyPr>
          <a:lstStyle/>
          <a:p>
            <a:pPr algn="ctr"/>
            <a:r>
              <a:rPr lang="en-US" dirty="0"/>
              <a:t>Low Temp</a:t>
            </a:r>
          </a:p>
        </p:txBody>
      </p:sp>
    </p:spTree>
    <p:extLst>
      <p:ext uri="{BB962C8B-B14F-4D97-AF65-F5344CB8AC3E}">
        <p14:creationId xmlns:p14="http://schemas.microsoft.com/office/powerpoint/2010/main" val="132868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FECCBC6-0F25-E973-902E-BF20BBAAF092}"/>
              </a:ext>
            </a:extLst>
          </p:cNvPr>
          <p:cNvPicPr>
            <a:picLocks noChangeAspect="1"/>
          </p:cNvPicPr>
          <p:nvPr/>
        </p:nvPicPr>
        <p:blipFill rotWithShape="1">
          <a:blip r:embed="rId3"/>
          <a:srcRect t="11327" b="6685"/>
          <a:stretch/>
        </p:blipFill>
        <p:spPr>
          <a:xfrm>
            <a:off x="2489063" y="1619016"/>
            <a:ext cx="6877677" cy="3044438"/>
          </a:xfrm>
          <a:prstGeom prst="rect">
            <a:avLst/>
          </a:prstGeom>
        </p:spPr>
      </p:pic>
      <p:grpSp>
        <p:nvGrpSpPr>
          <p:cNvPr id="94" name="Group 93">
            <a:extLst>
              <a:ext uri="{FF2B5EF4-FFF2-40B4-BE49-F238E27FC236}">
                <a16:creationId xmlns:a16="http://schemas.microsoft.com/office/drawing/2014/main" id="{5A562F38-A470-8172-906A-65887F632B0E}"/>
              </a:ext>
            </a:extLst>
          </p:cNvPr>
          <p:cNvGrpSpPr/>
          <p:nvPr/>
        </p:nvGrpSpPr>
        <p:grpSpPr>
          <a:xfrm>
            <a:off x="856870" y="4846597"/>
            <a:ext cx="3684477" cy="1915832"/>
            <a:chOff x="351495" y="2812111"/>
            <a:chExt cx="3684477" cy="1915832"/>
          </a:xfrm>
        </p:grpSpPr>
        <p:sp>
          <p:nvSpPr>
            <p:cNvPr id="59" name="TextBox 58">
              <a:extLst>
                <a:ext uri="{FF2B5EF4-FFF2-40B4-BE49-F238E27FC236}">
                  <a16:creationId xmlns:a16="http://schemas.microsoft.com/office/drawing/2014/main" id="{40190830-DF56-04F8-2CD7-923BB917EF95}"/>
                </a:ext>
              </a:extLst>
            </p:cNvPr>
            <p:cNvSpPr txBox="1">
              <a:spLocks/>
            </p:cNvSpPr>
            <p:nvPr/>
          </p:nvSpPr>
          <p:spPr>
            <a:xfrm>
              <a:off x="351495" y="3197838"/>
              <a:ext cx="1732112" cy="369332"/>
            </a:xfrm>
            <a:prstGeom prst="rect">
              <a:avLst/>
            </a:prstGeom>
            <a:noFill/>
          </p:spPr>
          <p:txBody>
            <a:bodyPr wrap="square" rtlCol="0">
              <a:spAutoFit/>
            </a:bodyPr>
            <a:lstStyle/>
            <a:p>
              <a:pPr algn="ctr"/>
              <a:r>
                <a:rPr lang="en-US" dirty="0"/>
                <a:t>High Q:</a:t>
              </a:r>
            </a:p>
          </p:txBody>
        </p:sp>
        <p:sp>
          <p:nvSpPr>
            <p:cNvPr id="60" name="TextBox 59">
              <a:extLst>
                <a:ext uri="{FF2B5EF4-FFF2-40B4-BE49-F238E27FC236}">
                  <a16:creationId xmlns:a16="http://schemas.microsoft.com/office/drawing/2014/main" id="{F0E1BA71-2758-EF96-570C-88EB71AE04E7}"/>
                </a:ext>
              </a:extLst>
            </p:cNvPr>
            <p:cNvSpPr txBox="1">
              <a:spLocks/>
            </p:cNvSpPr>
            <p:nvPr/>
          </p:nvSpPr>
          <p:spPr>
            <a:xfrm>
              <a:off x="372658" y="3482317"/>
              <a:ext cx="1508233" cy="461665"/>
            </a:xfrm>
            <a:prstGeom prst="rect">
              <a:avLst/>
            </a:prstGeom>
            <a:noFill/>
          </p:spPr>
          <p:txBody>
            <a:bodyPr wrap="square" rtlCol="0">
              <a:spAutoFit/>
            </a:bodyPr>
            <a:lstStyle/>
            <a:p>
              <a:pPr algn="ctr"/>
              <a:r>
                <a:rPr lang="en-US" sz="1200" dirty="0"/>
                <a:t>Rainfall delivers great DOC</a:t>
              </a:r>
            </a:p>
          </p:txBody>
        </p:sp>
        <p:grpSp>
          <p:nvGrpSpPr>
            <p:cNvPr id="93" name="Group 92">
              <a:extLst>
                <a:ext uri="{FF2B5EF4-FFF2-40B4-BE49-F238E27FC236}">
                  <a16:creationId xmlns:a16="http://schemas.microsoft.com/office/drawing/2014/main" id="{33247488-7A9C-5DFB-EAE9-7E0F5448124D}"/>
                </a:ext>
              </a:extLst>
            </p:cNvPr>
            <p:cNvGrpSpPr/>
            <p:nvPr/>
          </p:nvGrpSpPr>
          <p:grpSpPr>
            <a:xfrm>
              <a:off x="2207172" y="2812111"/>
              <a:ext cx="1828800" cy="1915832"/>
              <a:chOff x="2207172" y="2812111"/>
              <a:chExt cx="1828800" cy="1915832"/>
            </a:xfrm>
          </p:grpSpPr>
          <p:grpSp>
            <p:nvGrpSpPr>
              <p:cNvPr id="68" name="Group 67">
                <a:extLst>
                  <a:ext uri="{FF2B5EF4-FFF2-40B4-BE49-F238E27FC236}">
                    <a16:creationId xmlns:a16="http://schemas.microsoft.com/office/drawing/2014/main" id="{0A1EDC9C-1484-C971-1FEC-AACBE9E4E5ED}"/>
                  </a:ext>
                </a:extLst>
              </p:cNvPr>
              <p:cNvGrpSpPr>
                <a:grpSpLocks/>
              </p:cNvGrpSpPr>
              <p:nvPr/>
            </p:nvGrpSpPr>
            <p:grpSpPr>
              <a:xfrm>
                <a:off x="2207172" y="2824451"/>
                <a:ext cx="1828800" cy="1903492"/>
                <a:chOff x="2359572" y="2877792"/>
                <a:chExt cx="1828800" cy="1903492"/>
              </a:xfrm>
            </p:grpSpPr>
            <p:grpSp>
              <p:nvGrpSpPr>
                <p:cNvPr id="30" name="Group 29">
                  <a:extLst>
                    <a:ext uri="{FF2B5EF4-FFF2-40B4-BE49-F238E27FC236}">
                      <a16:creationId xmlns:a16="http://schemas.microsoft.com/office/drawing/2014/main" id="{98E2B3DC-E3AC-2D0A-E738-4F086046DCDF}"/>
                    </a:ext>
                  </a:extLst>
                </p:cNvPr>
                <p:cNvGrpSpPr>
                  <a:grpSpLocks/>
                </p:cNvGrpSpPr>
                <p:nvPr/>
              </p:nvGrpSpPr>
              <p:grpSpPr>
                <a:xfrm>
                  <a:off x="2359572" y="2877792"/>
                  <a:ext cx="1828800" cy="1903492"/>
                  <a:chOff x="711200" y="3550479"/>
                  <a:chExt cx="1828800" cy="1903492"/>
                </a:xfrm>
              </p:grpSpPr>
              <p:sp>
                <p:nvSpPr>
                  <p:cNvPr id="4" name="Isosceles Triangle 3">
                    <a:extLst>
                      <a:ext uri="{FF2B5EF4-FFF2-40B4-BE49-F238E27FC236}">
                        <a16:creationId xmlns:a16="http://schemas.microsoft.com/office/drawing/2014/main" id="{D676A09B-2E87-2307-B69D-EBDA37C3D995}"/>
                      </a:ext>
                    </a:extLst>
                  </p:cNvPr>
                  <p:cNvSpPr>
                    <a:spLocks/>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C48916-F8F9-7E1D-B21B-340299885862}"/>
                      </a:ext>
                    </a:extLst>
                  </p:cNvPr>
                  <p:cNvSpPr txBox="1">
                    <a:spLocks/>
                  </p:cNvSpPr>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1" name="TextBox 60">
                  <a:extLst>
                    <a:ext uri="{FF2B5EF4-FFF2-40B4-BE49-F238E27FC236}">
                      <a16:creationId xmlns:a16="http://schemas.microsoft.com/office/drawing/2014/main" id="{E4658ECE-A1BE-3F65-F65E-D0E80CC2AE1B}"/>
                    </a:ext>
                  </a:extLst>
                </p:cNvPr>
                <p:cNvSpPr txBox="1">
                  <a:spLocks/>
                </p:cNvSpPr>
                <p:nvPr/>
              </p:nvSpPr>
              <p:spPr>
                <a:xfrm rot="3534616">
                  <a:off x="3319329" y="3483072"/>
                  <a:ext cx="1313268" cy="369332"/>
                </a:xfrm>
                <a:prstGeom prst="rect">
                  <a:avLst/>
                </a:prstGeom>
                <a:noFill/>
              </p:spPr>
              <p:txBody>
                <a:bodyPr wrap="square" rtlCol="0">
                  <a:spAutoFit/>
                </a:bodyPr>
                <a:lstStyle/>
                <a:p>
                  <a:pPr algn="ctr"/>
                  <a:r>
                    <a:rPr lang="en-US" dirty="0"/>
                    <a:t>DIC</a:t>
                  </a:r>
                </a:p>
              </p:txBody>
            </p:sp>
            <p:sp>
              <p:nvSpPr>
                <p:cNvPr id="62" name="TextBox 61">
                  <a:extLst>
                    <a:ext uri="{FF2B5EF4-FFF2-40B4-BE49-F238E27FC236}">
                      <a16:creationId xmlns:a16="http://schemas.microsoft.com/office/drawing/2014/main" id="{6F21737C-AF19-9547-1009-DB4AD7F75E43}"/>
                    </a:ext>
                  </a:extLst>
                </p:cNvPr>
                <p:cNvSpPr txBox="1">
                  <a:spLocks/>
                </p:cNvSpPr>
                <p:nvPr/>
              </p:nvSpPr>
              <p:spPr>
                <a:xfrm rot="18114308">
                  <a:off x="1983262" y="3447866"/>
                  <a:ext cx="1313268" cy="369332"/>
                </a:xfrm>
                <a:prstGeom prst="rect">
                  <a:avLst/>
                </a:prstGeom>
                <a:noFill/>
              </p:spPr>
              <p:txBody>
                <a:bodyPr wrap="square" rtlCol="0">
                  <a:spAutoFit/>
                </a:bodyPr>
                <a:lstStyle/>
                <a:p>
                  <a:pPr algn="ctr"/>
                  <a:r>
                    <a:rPr lang="en-US" dirty="0"/>
                    <a:t>DOC</a:t>
                  </a:r>
                </a:p>
              </p:txBody>
            </p:sp>
          </p:grpSp>
          <p:cxnSp>
            <p:nvCxnSpPr>
              <p:cNvPr id="74" name="Straight Arrow Connector 73">
                <a:extLst>
                  <a:ext uri="{FF2B5EF4-FFF2-40B4-BE49-F238E27FC236}">
                    <a16:creationId xmlns:a16="http://schemas.microsoft.com/office/drawing/2014/main" id="{AD06AF79-92F5-3E12-0A09-05775C8F3111}"/>
                  </a:ext>
                </a:extLst>
              </p:cNvPr>
              <p:cNvCxnSpPr>
                <a:cxnSpLocks/>
                <a:stCxn id="4" idx="4"/>
                <a:endCxn id="4" idx="2"/>
              </p:cNvCxnSpPr>
              <p:nvPr/>
            </p:nvCxnSpPr>
            <p:spPr>
              <a:xfrm flipH="1">
                <a:off x="2207172" y="4358611"/>
                <a:ext cx="18288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FE78A5-8D6D-375B-A455-1A665375AAD1}"/>
                  </a:ext>
                </a:extLst>
              </p:cNvPr>
              <p:cNvCxnSpPr>
                <a:cxnSpLocks/>
                <a:stCxn id="4" idx="0"/>
                <a:endCxn id="4" idx="4"/>
              </p:cNvCxnSpPr>
              <p:nvPr/>
            </p:nvCxnSpPr>
            <p:spPr>
              <a:xfrm>
                <a:off x="3121572" y="282445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1C818D5-68F9-0D54-32E4-82FD17471D70}"/>
                  </a:ext>
                </a:extLst>
              </p:cNvPr>
              <p:cNvCxnSpPr>
                <a:cxnSpLocks/>
              </p:cNvCxnSpPr>
              <p:nvPr/>
            </p:nvCxnSpPr>
            <p:spPr>
              <a:xfrm flipV="1">
                <a:off x="2235692" y="281211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2" name="Star: 5 Points 81">
            <a:extLst>
              <a:ext uri="{FF2B5EF4-FFF2-40B4-BE49-F238E27FC236}">
                <a16:creationId xmlns:a16="http://schemas.microsoft.com/office/drawing/2014/main" id="{3C9F3963-FFEF-93B9-556E-B0CD25AA2797}"/>
              </a:ext>
            </a:extLst>
          </p:cNvPr>
          <p:cNvSpPr>
            <a:spLocks/>
          </p:cNvSpPr>
          <p:nvPr/>
        </p:nvSpPr>
        <p:spPr>
          <a:xfrm>
            <a:off x="3394758" y="5181187"/>
            <a:ext cx="284805" cy="25719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3272C12-049C-DFB9-728C-BC4307AD19CF}"/>
              </a:ext>
            </a:extLst>
          </p:cNvPr>
          <p:cNvGrpSpPr/>
          <p:nvPr/>
        </p:nvGrpSpPr>
        <p:grpSpPr>
          <a:xfrm>
            <a:off x="6791235" y="4844160"/>
            <a:ext cx="3722225" cy="1903492"/>
            <a:chOff x="6352536" y="2789539"/>
            <a:chExt cx="3722225" cy="1903492"/>
          </a:xfrm>
        </p:grpSpPr>
        <p:grpSp>
          <p:nvGrpSpPr>
            <p:cNvPr id="91" name="Group 90">
              <a:extLst>
                <a:ext uri="{FF2B5EF4-FFF2-40B4-BE49-F238E27FC236}">
                  <a16:creationId xmlns:a16="http://schemas.microsoft.com/office/drawing/2014/main" id="{AD59D491-B15C-F210-3862-30EE8174919F}"/>
                </a:ext>
              </a:extLst>
            </p:cNvPr>
            <p:cNvGrpSpPr/>
            <p:nvPr/>
          </p:nvGrpSpPr>
          <p:grpSpPr>
            <a:xfrm>
              <a:off x="6352536" y="2789539"/>
              <a:ext cx="3722225" cy="1903492"/>
              <a:chOff x="5387507" y="2824451"/>
              <a:chExt cx="3722225" cy="1903492"/>
            </a:xfrm>
          </p:grpSpPr>
          <p:grpSp>
            <p:nvGrpSpPr>
              <p:cNvPr id="69" name="Group 68">
                <a:extLst>
                  <a:ext uri="{FF2B5EF4-FFF2-40B4-BE49-F238E27FC236}">
                    <a16:creationId xmlns:a16="http://schemas.microsoft.com/office/drawing/2014/main" id="{4683253B-589C-A97B-D5FB-4055DE004C35}"/>
                  </a:ext>
                </a:extLst>
              </p:cNvPr>
              <p:cNvGrpSpPr/>
              <p:nvPr/>
            </p:nvGrpSpPr>
            <p:grpSpPr>
              <a:xfrm>
                <a:off x="7280932" y="2824451"/>
                <a:ext cx="1828800" cy="1903492"/>
                <a:chOff x="2229304" y="4954508"/>
                <a:chExt cx="1828800" cy="1903492"/>
              </a:xfrm>
            </p:grpSpPr>
            <p:grpSp>
              <p:nvGrpSpPr>
                <p:cNvPr id="63" name="Group 62">
                  <a:extLst>
                    <a:ext uri="{FF2B5EF4-FFF2-40B4-BE49-F238E27FC236}">
                      <a16:creationId xmlns:a16="http://schemas.microsoft.com/office/drawing/2014/main" id="{F8662610-EEFE-FC17-AF53-CD0CDEA210BE}"/>
                    </a:ext>
                  </a:extLst>
                </p:cNvPr>
                <p:cNvGrpSpPr/>
                <p:nvPr/>
              </p:nvGrpSpPr>
              <p:grpSpPr>
                <a:xfrm>
                  <a:off x="2229304" y="4954508"/>
                  <a:ext cx="1828800" cy="1903492"/>
                  <a:chOff x="711200" y="3550479"/>
                  <a:chExt cx="1828800" cy="1903492"/>
                </a:xfrm>
              </p:grpSpPr>
              <p:sp>
                <p:nvSpPr>
                  <p:cNvPr id="64" name="Isosceles Triangle 63">
                    <a:extLst>
                      <a:ext uri="{FF2B5EF4-FFF2-40B4-BE49-F238E27FC236}">
                        <a16:creationId xmlns:a16="http://schemas.microsoft.com/office/drawing/2014/main" id="{823E0760-931E-15C1-745B-9780C79C6680}"/>
                      </a:ext>
                    </a:extLst>
                  </p:cNvPr>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FB0DAA4-C01F-57F2-FF99-854EFCBF428F}"/>
                      </a:ext>
                    </a:extLst>
                  </p:cNvPr>
                  <p:cNvSpPr txBox="1"/>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6" name="TextBox 65">
                  <a:extLst>
                    <a:ext uri="{FF2B5EF4-FFF2-40B4-BE49-F238E27FC236}">
                      <a16:creationId xmlns:a16="http://schemas.microsoft.com/office/drawing/2014/main" id="{1E08CE40-6657-C2EC-0C14-E8AE2C7118B2}"/>
                    </a:ext>
                  </a:extLst>
                </p:cNvPr>
                <p:cNvSpPr txBox="1"/>
                <p:nvPr/>
              </p:nvSpPr>
              <p:spPr>
                <a:xfrm rot="3534616">
                  <a:off x="3189061" y="5559788"/>
                  <a:ext cx="1313268" cy="369332"/>
                </a:xfrm>
                <a:prstGeom prst="rect">
                  <a:avLst/>
                </a:prstGeom>
                <a:noFill/>
              </p:spPr>
              <p:txBody>
                <a:bodyPr wrap="square" rtlCol="0">
                  <a:spAutoFit/>
                </a:bodyPr>
                <a:lstStyle/>
                <a:p>
                  <a:pPr algn="ctr"/>
                  <a:r>
                    <a:rPr lang="en-US" dirty="0"/>
                    <a:t>DIC</a:t>
                  </a:r>
                </a:p>
              </p:txBody>
            </p:sp>
            <p:sp>
              <p:nvSpPr>
                <p:cNvPr id="67" name="TextBox 66">
                  <a:extLst>
                    <a:ext uri="{FF2B5EF4-FFF2-40B4-BE49-F238E27FC236}">
                      <a16:creationId xmlns:a16="http://schemas.microsoft.com/office/drawing/2014/main" id="{6542424E-F46D-92B9-FBD5-7B25F0280A4A}"/>
                    </a:ext>
                  </a:extLst>
                </p:cNvPr>
                <p:cNvSpPr txBox="1"/>
                <p:nvPr/>
              </p:nvSpPr>
              <p:spPr>
                <a:xfrm rot="18114308">
                  <a:off x="1852994" y="5524582"/>
                  <a:ext cx="1313268" cy="369332"/>
                </a:xfrm>
                <a:prstGeom prst="rect">
                  <a:avLst/>
                </a:prstGeom>
                <a:noFill/>
              </p:spPr>
              <p:txBody>
                <a:bodyPr wrap="square" rtlCol="0">
                  <a:spAutoFit/>
                </a:bodyPr>
                <a:lstStyle/>
                <a:p>
                  <a:pPr algn="ctr"/>
                  <a:r>
                    <a:rPr lang="en-US" dirty="0"/>
                    <a:t>DOC</a:t>
                  </a:r>
                </a:p>
              </p:txBody>
            </p:sp>
          </p:grpSp>
          <p:grpSp>
            <p:nvGrpSpPr>
              <p:cNvPr id="89" name="Group 88">
                <a:extLst>
                  <a:ext uri="{FF2B5EF4-FFF2-40B4-BE49-F238E27FC236}">
                    <a16:creationId xmlns:a16="http://schemas.microsoft.com/office/drawing/2014/main" id="{3DCF7FC5-36F7-DA4C-43A0-E0487C3A48C1}"/>
                  </a:ext>
                </a:extLst>
              </p:cNvPr>
              <p:cNvGrpSpPr/>
              <p:nvPr/>
            </p:nvGrpSpPr>
            <p:grpSpPr>
              <a:xfrm>
                <a:off x="5387507" y="3209259"/>
                <a:ext cx="2192588" cy="909887"/>
                <a:chOff x="5041486" y="3260524"/>
                <a:chExt cx="2192588" cy="909887"/>
              </a:xfrm>
            </p:grpSpPr>
            <p:sp>
              <p:nvSpPr>
                <p:cNvPr id="83" name="TextBox 82">
                  <a:extLst>
                    <a:ext uri="{FF2B5EF4-FFF2-40B4-BE49-F238E27FC236}">
                      <a16:creationId xmlns:a16="http://schemas.microsoft.com/office/drawing/2014/main" id="{79F9A2F5-27D5-7BA1-1464-F2C81F3B709A}"/>
                    </a:ext>
                  </a:extLst>
                </p:cNvPr>
                <p:cNvSpPr txBox="1"/>
                <p:nvPr/>
              </p:nvSpPr>
              <p:spPr>
                <a:xfrm>
                  <a:off x="5041486" y="3260524"/>
                  <a:ext cx="2192588" cy="369332"/>
                </a:xfrm>
                <a:prstGeom prst="rect">
                  <a:avLst/>
                </a:prstGeom>
                <a:noFill/>
              </p:spPr>
              <p:txBody>
                <a:bodyPr wrap="square" rtlCol="0">
                  <a:spAutoFit/>
                </a:bodyPr>
                <a:lstStyle/>
                <a:p>
                  <a:pPr algn="ctr"/>
                  <a:r>
                    <a:rPr lang="en-US" dirty="0"/>
                    <a:t>Low Q:</a:t>
                  </a:r>
                </a:p>
              </p:txBody>
            </p:sp>
            <p:sp>
              <p:nvSpPr>
                <p:cNvPr id="84" name="TextBox 83">
                  <a:extLst>
                    <a:ext uri="{FF2B5EF4-FFF2-40B4-BE49-F238E27FC236}">
                      <a16:creationId xmlns:a16="http://schemas.microsoft.com/office/drawing/2014/main" id="{BF19ACC9-ABF1-67D5-1A4E-BEEB455FDF9D}"/>
                    </a:ext>
                  </a:extLst>
                </p:cNvPr>
                <p:cNvSpPr txBox="1"/>
                <p:nvPr/>
              </p:nvSpPr>
              <p:spPr>
                <a:xfrm>
                  <a:off x="5328744" y="3524080"/>
                  <a:ext cx="1508233" cy="646331"/>
                </a:xfrm>
                <a:prstGeom prst="rect">
                  <a:avLst/>
                </a:prstGeom>
                <a:noFill/>
              </p:spPr>
              <p:txBody>
                <a:bodyPr wrap="square" rtlCol="0">
                  <a:spAutoFit/>
                </a:bodyPr>
                <a:lstStyle/>
                <a:p>
                  <a:pPr algn="ctr"/>
                  <a:r>
                    <a:rPr lang="en-US" sz="1200" dirty="0"/>
                    <a:t>Less external C inputs, low redox resulting in CO2</a:t>
                  </a:r>
                </a:p>
              </p:txBody>
            </p:sp>
          </p:grpSp>
          <p:cxnSp>
            <p:nvCxnSpPr>
              <p:cNvPr id="85" name="Straight Arrow Connector 84">
                <a:extLst>
                  <a:ext uri="{FF2B5EF4-FFF2-40B4-BE49-F238E27FC236}">
                    <a16:creationId xmlns:a16="http://schemas.microsoft.com/office/drawing/2014/main" id="{7F597E03-4C01-E500-30CD-FFD94B947668}"/>
                  </a:ext>
                </a:extLst>
              </p:cNvPr>
              <p:cNvCxnSpPr>
                <a:cxnSpLocks/>
                <a:stCxn id="64" idx="4"/>
              </p:cNvCxnSpPr>
              <p:nvPr/>
            </p:nvCxnSpPr>
            <p:spPr>
              <a:xfrm flipH="1" flipV="1">
                <a:off x="7281552" y="4349727"/>
                <a:ext cx="1828180" cy="88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76B8139A-F590-36E8-496D-FAF5F5B8D7F2}"/>
                </a:ext>
              </a:extLst>
            </p:cNvPr>
            <p:cNvCxnSpPr>
              <a:cxnSpLocks/>
              <a:stCxn id="64" idx="0"/>
              <a:endCxn id="64" idx="4"/>
            </p:cNvCxnSpPr>
            <p:nvPr/>
          </p:nvCxnSpPr>
          <p:spPr>
            <a:xfrm>
              <a:off x="9160361" y="2789539"/>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DFACD53-D4A5-2C41-09CB-5D99587AA120}"/>
                </a:ext>
              </a:extLst>
            </p:cNvPr>
            <p:cNvCxnSpPr>
              <a:cxnSpLocks/>
            </p:cNvCxnSpPr>
            <p:nvPr/>
          </p:nvCxnSpPr>
          <p:spPr>
            <a:xfrm flipV="1">
              <a:off x="8256986" y="2793490"/>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Star: 5 Points 87">
            <a:extLst>
              <a:ext uri="{FF2B5EF4-FFF2-40B4-BE49-F238E27FC236}">
                <a16:creationId xmlns:a16="http://schemas.microsoft.com/office/drawing/2014/main" id="{79311379-714B-5325-ABA8-F9A6843ED773}"/>
              </a:ext>
            </a:extLst>
          </p:cNvPr>
          <p:cNvSpPr/>
          <p:nvPr/>
        </p:nvSpPr>
        <p:spPr>
          <a:xfrm>
            <a:off x="9560534" y="5709015"/>
            <a:ext cx="284805" cy="214780"/>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5F8B87-679A-EC0E-2DCC-3A92BEB35833}"/>
              </a:ext>
            </a:extLst>
          </p:cNvPr>
          <p:cNvCxnSpPr>
            <a:cxnSpLocks/>
          </p:cNvCxnSpPr>
          <p:nvPr/>
        </p:nvCxnSpPr>
        <p:spPr>
          <a:xfrm flipV="1">
            <a:off x="9352461" y="2190075"/>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D28AF4-A783-686A-68D8-C50F1FDA600A}"/>
              </a:ext>
            </a:extLst>
          </p:cNvPr>
          <p:cNvCxnSpPr/>
          <p:nvPr/>
        </p:nvCxnSpPr>
        <p:spPr>
          <a:xfrm>
            <a:off x="9102091" y="3307563"/>
            <a:ext cx="0" cy="86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6D74C0-409A-ED8F-7E4A-72FBA2F8A32B}"/>
              </a:ext>
            </a:extLst>
          </p:cNvPr>
          <p:cNvSpPr txBox="1">
            <a:spLocks/>
          </p:cNvSpPr>
          <p:nvPr/>
        </p:nvSpPr>
        <p:spPr>
          <a:xfrm rot="16200000">
            <a:off x="8624433" y="2550019"/>
            <a:ext cx="1158738" cy="276999"/>
          </a:xfrm>
          <a:prstGeom prst="rect">
            <a:avLst/>
          </a:prstGeom>
          <a:noFill/>
        </p:spPr>
        <p:txBody>
          <a:bodyPr wrap="square" rtlCol="0">
            <a:spAutoFit/>
          </a:bodyPr>
          <a:lstStyle/>
          <a:p>
            <a:pPr algn="ctr"/>
            <a:r>
              <a:rPr lang="en-US" sz="1200" dirty="0"/>
              <a:t>Greater DOC</a:t>
            </a:r>
          </a:p>
        </p:txBody>
      </p:sp>
      <p:sp>
        <p:nvSpPr>
          <p:cNvPr id="10" name="TextBox 9">
            <a:extLst>
              <a:ext uri="{FF2B5EF4-FFF2-40B4-BE49-F238E27FC236}">
                <a16:creationId xmlns:a16="http://schemas.microsoft.com/office/drawing/2014/main" id="{82971991-7B11-809E-13B0-90B9FC903936}"/>
              </a:ext>
            </a:extLst>
          </p:cNvPr>
          <p:cNvSpPr txBox="1">
            <a:spLocks/>
          </p:cNvSpPr>
          <p:nvPr/>
        </p:nvSpPr>
        <p:spPr>
          <a:xfrm rot="5400000">
            <a:off x="8691586" y="3555683"/>
            <a:ext cx="1073308" cy="276999"/>
          </a:xfrm>
          <a:prstGeom prst="rect">
            <a:avLst/>
          </a:prstGeom>
          <a:noFill/>
        </p:spPr>
        <p:txBody>
          <a:bodyPr wrap="square" rtlCol="0">
            <a:spAutoFit/>
          </a:bodyPr>
          <a:lstStyle/>
          <a:p>
            <a:pPr algn="ctr"/>
            <a:r>
              <a:rPr lang="en-US" sz="1200" dirty="0"/>
              <a:t>Greater DIC</a:t>
            </a:r>
          </a:p>
        </p:txBody>
      </p:sp>
      <p:sp>
        <p:nvSpPr>
          <p:cNvPr id="13" name="TextBox 12">
            <a:extLst>
              <a:ext uri="{FF2B5EF4-FFF2-40B4-BE49-F238E27FC236}">
                <a16:creationId xmlns:a16="http://schemas.microsoft.com/office/drawing/2014/main" id="{9E1C674C-5EC2-56C6-DC1D-37DDE3845167}"/>
              </a:ext>
            </a:extLst>
          </p:cNvPr>
          <p:cNvSpPr txBox="1">
            <a:spLocks/>
          </p:cNvSpPr>
          <p:nvPr/>
        </p:nvSpPr>
        <p:spPr>
          <a:xfrm>
            <a:off x="6115618" y="1286483"/>
            <a:ext cx="4291283" cy="276999"/>
          </a:xfrm>
          <a:prstGeom prst="rect">
            <a:avLst/>
          </a:prstGeom>
          <a:noFill/>
        </p:spPr>
        <p:txBody>
          <a:bodyPr wrap="square" rtlCol="0">
            <a:spAutoFit/>
          </a:bodyPr>
          <a:lstStyle/>
          <a:p>
            <a:r>
              <a:rPr lang="en-US" sz="1200" dirty="0"/>
              <a:t>*I hypothesize most C is DIC, namely in the from of dissolved CO</a:t>
            </a:r>
            <a:r>
              <a:rPr lang="en-US" sz="1200" baseline="-25000" dirty="0"/>
              <a:t>2</a:t>
            </a:r>
          </a:p>
        </p:txBody>
      </p:sp>
      <p:sp>
        <p:nvSpPr>
          <p:cNvPr id="14" name="TextBox 13">
            <a:extLst>
              <a:ext uri="{FF2B5EF4-FFF2-40B4-BE49-F238E27FC236}">
                <a16:creationId xmlns:a16="http://schemas.microsoft.com/office/drawing/2014/main" id="{8BFAAC1E-B6F9-E87C-0345-23D3B3BDECDC}"/>
              </a:ext>
            </a:extLst>
          </p:cNvPr>
          <p:cNvSpPr txBox="1"/>
          <p:nvPr/>
        </p:nvSpPr>
        <p:spPr>
          <a:xfrm>
            <a:off x="-1" y="270108"/>
            <a:ext cx="12192001" cy="1077218"/>
          </a:xfrm>
          <a:prstGeom prst="rect">
            <a:avLst/>
          </a:prstGeom>
          <a:noFill/>
        </p:spPr>
        <p:txBody>
          <a:bodyPr wrap="square" rtlCol="0">
            <a:spAutoFit/>
          </a:bodyPr>
          <a:lstStyle/>
          <a:p>
            <a:pPr algn="ctr"/>
            <a:r>
              <a:rPr lang="en-US" sz="3200" dirty="0"/>
              <a:t>H1: Flatwood streams situationally flip between reactive and chimney pathways during high and low discharge (respectively).</a:t>
            </a:r>
          </a:p>
        </p:txBody>
      </p:sp>
    </p:spTree>
    <p:extLst>
      <p:ext uri="{BB962C8B-B14F-4D97-AF65-F5344CB8AC3E}">
        <p14:creationId xmlns:p14="http://schemas.microsoft.com/office/powerpoint/2010/main" val="168891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17F8CC-09FF-23E3-64D1-7F65B42CD851}"/>
              </a:ext>
            </a:extLst>
          </p:cNvPr>
          <p:cNvSpPr txBox="1"/>
          <p:nvPr/>
        </p:nvSpPr>
        <p:spPr>
          <a:xfrm>
            <a:off x="584790" y="161795"/>
            <a:ext cx="11961628" cy="1569660"/>
          </a:xfrm>
          <a:prstGeom prst="rect">
            <a:avLst/>
          </a:prstGeom>
          <a:noFill/>
        </p:spPr>
        <p:txBody>
          <a:bodyPr wrap="square" rtlCol="0">
            <a:spAutoFit/>
          </a:bodyPr>
          <a:lstStyle/>
          <a:p>
            <a:r>
              <a:rPr lang="en-US" sz="3200" dirty="0"/>
              <a:t>H2: The river corridor- the ecotone between the upland terrestrial landscape and the stream channel- delivers majority of the DOC to streams and is a significant carbon stock in flatwood landscape.</a:t>
            </a:r>
          </a:p>
        </p:txBody>
      </p:sp>
      <p:pic>
        <p:nvPicPr>
          <p:cNvPr id="40" name="Picture 39">
            <a:extLst>
              <a:ext uri="{FF2B5EF4-FFF2-40B4-BE49-F238E27FC236}">
                <a16:creationId xmlns:a16="http://schemas.microsoft.com/office/drawing/2014/main" id="{EAF04A13-E53D-6BCE-6148-A9C4A159F854}"/>
              </a:ext>
            </a:extLst>
          </p:cNvPr>
          <p:cNvPicPr>
            <a:picLocks noChangeAspect="1"/>
          </p:cNvPicPr>
          <p:nvPr/>
        </p:nvPicPr>
        <p:blipFill>
          <a:blip r:embed="rId3"/>
          <a:stretch>
            <a:fillRect/>
          </a:stretch>
        </p:blipFill>
        <p:spPr>
          <a:xfrm>
            <a:off x="1159328" y="2263287"/>
            <a:ext cx="2499688" cy="1384209"/>
          </a:xfrm>
          <a:prstGeom prst="rect">
            <a:avLst/>
          </a:prstGeom>
        </p:spPr>
      </p:pic>
      <p:pic>
        <p:nvPicPr>
          <p:cNvPr id="3" name="Picture 2">
            <a:extLst>
              <a:ext uri="{FF2B5EF4-FFF2-40B4-BE49-F238E27FC236}">
                <a16:creationId xmlns:a16="http://schemas.microsoft.com/office/drawing/2014/main" id="{774DBFF1-8A4C-A0D4-D6D5-728E53126D8C}"/>
              </a:ext>
            </a:extLst>
          </p:cNvPr>
          <p:cNvPicPr>
            <a:picLocks noChangeAspect="1"/>
          </p:cNvPicPr>
          <p:nvPr/>
        </p:nvPicPr>
        <p:blipFill>
          <a:blip r:embed="rId4"/>
          <a:stretch>
            <a:fillRect/>
          </a:stretch>
        </p:blipFill>
        <p:spPr>
          <a:xfrm>
            <a:off x="4210772" y="2722404"/>
            <a:ext cx="6873096" cy="3414519"/>
          </a:xfrm>
          <a:prstGeom prst="rect">
            <a:avLst/>
          </a:prstGeom>
        </p:spPr>
      </p:pic>
      <p:pic>
        <p:nvPicPr>
          <p:cNvPr id="6" name="Picture 5">
            <a:extLst>
              <a:ext uri="{FF2B5EF4-FFF2-40B4-BE49-F238E27FC236}">
                <a16:creationId xmlns:a16="http://schemas.microsoft.com/office/drawing/2014/main" id="{BE5CE711-EDB3-3BE5-47B4-EDFFC0772CDB}"/>
              </a:ext>
            </a:extLst>
          </p:cNvPr>
          <p:cNvPicPr>
            <a:picLocks noChangeAspect="1"/>
          </p:cNvPicPr>
          <p:nvPr/>
        </p:nvPicPr>
        <p:blipFill>
          <a:blip r:embed="rId5"/>
          <a:stretch>
            <a:fillRect/>
          </a:stretch>
        </p:blipFill>
        <p:spPr>
          <a:xfrm>
            <a:off x="1108132" y="5023660"/>
            <a:ext cx="2550884" cy="1378856"/>
          </a:xfrm>
          <a:prstGeom prst="rect">
            <a:avLst/>
          </a:prstGeom>
        </p:spPr>
      </p:pic>
      <p:pic>
        <p:nvPicPr>
          <p:cNvPr id="5" name="Picture 4">
            <a:extLst>
              <a:ext uri="{FF2B5EF4-FFF2-40B4-BE49-F238E27FC236}">
                <a16:creationId xmlns:a16="http://schemas.microsoft.com/office/drawing/2014/main" id="{C1A87498-D201-5693-DEF9-A3CECC581510}"/>
              </a:ext>
            </a:extLst>
          </p:cNvPr>
          <p:cNvPicPr>
            <a:picLocks noChangeAspect="1"/>
          </p:cNvPicPr>
          <p:nvPr/>
        </p:nvPicPr>
        <p:blipFill>
          <a:blip r:embed="rId6"/>
          <a:stretch>
            <a:fillRect/>
          </a:stretch>
        </p:blipFill>
        <p:spPr>
          <a:xfrm>
            <a:off x="1159328" y="3678925"/>
            <a:ext cx="2466466" cy="1396332"/>
          </a:xfrm>
          <a:prstGeom prst="rect">
            <a:avLst/>
          </a:prstGeom>
        </p:spPr>
      </p:pic>
    </p:spTree>
    <p:extLst>
      <p:ext uri="{BB962C8B-B14F-4D97-AF65-F5344CB8AC3E}">
        <p14:creationId xmlns:p14="http://schemas.microsoft.com/office/powerpoint/2010/main" val="164188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A forest with many trees&#10;&#10;Description automatically generated">
            <a:extLst>
              <a:ext uri="{FF2B5EF4-FFF2-40B4-BE49-F238E27FC236}">
                <a16:creationId xmlns:a16="http://schemas.microsoft.com/office/drawing/2014/main" id="{643CC349-CB6E-341B-4D5C-FFC2E6A9631C}"/>
              </a:ext>
            </a:extLst>
          </p:cNvPr>
          <p:cNvPicPr>
            <a:picLocks noChangeAspect="1"/>
          </p:cNvPicPr>
          <p:nvPr/>
        </p:nvPicPr>
        <p:blipFill rotWithShape="1">
          <a:blip r:embed="rId2">
            <a:extLst>
              <a:ext uri="{28A0092B-C50C-407E-A947-70E740481C1C}">
                <a14:useLocalDpi xmlns:a14="http://schemas.microsoft.com/office/drawing/2010/main" val="0"/>
              </a:ext>
            </a:extLst>
          </a:blip>
          <a:srcRect t="17954" b="6271"/>
          <a:stretch/>
        </p:blipFill>
        <p:spPr>
          <a:xfrm>
            <a:off x="5047469" y="4931480"/>
            <a:ext cx="3077147" cy="1748794"/>
          </a:xfrm>
          <a:prstGeom prst="rect">
            <a:avLst/>
          </a:prstGeom>
        </p:spPr>
      </p:pic>
      <p:pic>
        <p:nvPicPr>
          <p:cNvPr id="6" name="Picture 5" descr="A forest with many trees&#10;&#10;Description automatically generated">
            <a:extLst>
              <a:ext uri="{FF2B5EF4-FFF2-40B4-BE49-F238E27FC236}">
                <a16:creationId xmlns:a16="http://schemas.microsoft.com/office/drawing/2014/main" id="{C174A116-3B4C-FC4F-C69A-992F47D5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347" y="918773"/>
            <a:ext cx="3393533" cy="1231567"/>
          </a:xfrm>
          <a:prstGeom prst="rect">
            <a:avLst/>
          </a:prstGeom>
        </p:spPr>
      </p:pic>
      <p:pic>
        <p:nvPicPr>
          <p:cNvPr id="8" name="Picture 7" descr="A forest with many trees&#10;&#10;Description automatically generated with medium confidence">
            <a:extLst>
              <a:ext uri="{FF2B5EF4-FFF2-40B4-BE49-F238E27FC236}">
                <a16:creationId xmlns:a16="http://schemas.microsoft.com/office/drawing/2014/main" id="{4254DF57-1CE7-1D26-098F-1D6C86B3F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530" y="918773"/>
            <a:ext cx="4257028" cy="1253801"/>
          </a:xfrm>
          <a:prstGeom prst="rect">
            <a:avLst/>
          </a:prstGeom>
        </p:spPr>
      </p:pic>
      <p:sp>
        <p:nvSpPr>
          <p:cNvPr id="10" name="TextBox 9">
            <a:extLst>
              <a:ext uri="{FF2B5EF4-FFF2-40B4-BE49-F238E27FC236}">
                <a16:creationId xmlns:a16="http://schemas.microsoft.com/office/drawing/2014/main" id="{FE8A214B-76D4-0653-07D4-5A1E7AA93589}"/>
              </a:ext>
            </a:extLst>
          </p:cNvPr>
          <p:cNvSpPr txBox="1"/>
          <p:nvPr/>
        </p:nvSpPr>
        <p:spPr>
          <a:xfrm>
            <a:off x="4234944" y="2246143"/>
            <a:ext cx="3393533" cy="2862322"/>
          </a:xfrm>
          <a:prstGeom prst="rect">
            <a:avLst/>
          </a:prstGeom>
          <a:noFill/>
          <a:ln>
            <a:noFill/>
          </a:ln>
        </p:spPr>
        <p:txBody>
          <a:bodyPr wrap="square" rtlCol="0">
            <a:spAutoFit/>
          </a:bodyPr>
          <a:lstStyle/>
          <a:p>
            <a:r>
              <a:rPr lang="en-US" dirty="0"/>
              <a:t>Stream 6:</a:t>
            </a:r>
          </a:p>
          <a:p>
            <a:pPr marL="285750" indent="-285750">
              <a:buFont typeface="Arial" panose="020B0604020202020204" pitchFamily="34" charset="0"/>
              <a:buChar char="•"/>
            </a:pPr>
            <a:r>
              <a:rPr lang="en-US" dirty="0"/>
              <a:t>No perennial streams</a:t>
            </a:r>
          </a:p>
          <a:p>
            <a:pPr marL="285750" indent="-285750">
              <a:buFont typeface="Arial" panose="020B0604020202020204" pitchFamily="34" charset="0"/>
              <a:buChar char="•"/>
            </a:pPr>
            <a:r>
              <a:rPr lang="en-US" dirty="0"/>
              <a:t>Fewer ephemeral streams</a:t>
            </a:r>
          </a:p>
          <a:p>
            <a:pPr marL="285750" indent="-285750">
              <a:buFont typeface="Arial" panose="020B0604020202020204" pitchFamily="34" charset="0"/>
              <a:buChar char="•"/>
            </a:pPr>
            <a:r>
              <a:rPr lang="en-US" dirty="0"/>
              <a:t>One noticeable major</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Short saturated zone with sphagnum moss, long grass/shrub zone</a:t>
            </a:r>
          </a:p>
          <a:p>
            <a:pPr marL="285750" indent="-285750">
              <a:buFont typeface="Arial" panose="020B0604020202020204" pitchFamily="34" charset="0"/>
              <a:buChar char="•"/>
            </a:pPr>
            <a:r>
              <a:rPr lang="en-US" dirty="0"/>
              <a:t>Easy to access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90C8A374-1DB8-D465-BE0F-9845FDD8B5AD}"/>
              </a:ext>
            </a:extLst>
          </p:cNvPr>
          <p:cNvSpPr txBox="1"/>
          <p:nvPr/>
        </p:nvSpPr>
        <p:spPr>
          <a:xfrm>
            <a:off x="8266277" y="2246143"/>
            <a:ext cx="3393533" cy="3693319"/>
          </a:xfrm>
          <a:prstGeom prst="rect">
            <a:avLst/>
          </a:prstGeom>
          <a:noFill/>
          <a:ln>
            <a:noFill/>
          </a:ln>
        </p:spPr>
        <p:txBody>
          <a:bodyPr wrap="square" rtlCol="0">
            <a:spAutoFit/>
          </a:bodyPr>
          <a:lstStyle/>
          <a:p>
            <a:r>
              <a:rPr lang="en-US" dirty="0"/>
              <a:t>Steam 9:</a:t>
            </a:r>
          </a:p>
          <a:p>
            <a:pPr marL="285750" indent="-285750">
              <a:buFont typeface="Arial" panose="020B0604020202020204" pitchFamily="34" charset="0"/>
              <a:buChar char="•"/>
            </a:pPr>
            <a:r>
              <a:rPr lang="en-US" dirty="0"/>
              <a:t>No perennial stream</a:t>
            </a:r>
          </a:p>
          <a:p>
            <a:pPr marL="285750" indent="-285750">
              <a:buFont typeface="Arial" panose="020B0604020202020204" pitchFamily="34" charset="0"/>
              <a:buChar char="•"/>
            </a:pPr>
            <a:r>
              <a:rPr lang="en-US" dirty="0"/>
              <a:t>Experiences sheet flow post-rain events but no clear stream incisions</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Distinct ecotones</a:t>
            </a:r>
          </a:p>
          <a:p>
            <a:pPr marL="285750" indent="-285750">
              <a:buFont typeface="Arial" panose="020B0604020202020204" pitchFamily="34" charset="0"/>
              <a:buChar char="•"/>
            </a:pPr>
            <a:r>
              <a:rPr lang="en-US" dirty="0"/>
              <a:t>Short saturated zone/riverbank with sphagnum moss, zone with grasses/ shrubs that transitions to pine stands</a:t>
            </a:r>
          </a:p>
          <a:p>
            <a:pPr marL="285750" indent="-285750">
              <a:buFont typeface="Arial" panose="020B0604020202020204" pitchFamily="34" charset="0"/>
              <a:buChar char="•"/>
            </a:pPr>
            <a:r>
              <a:rPr lang="en-US" dirty="0"/>
              <a:t>Cons: challenging to access. Near road</a:t>
            </a:r>
          </a:p>
        </p:txBody>
      </p:sp>
      <p:pic>
        <p:nvPicPr>
          <p:cNvPr id="13" name="Picture 12" descr="A forest with trees and a stream&#10;&#10;Description automatically generated with medium confidence">
            <a:extLst>
              <a:ext uri="{FF2B5EF4-FFF2-40B4-BE49-F238E27FC236}">
                <a16:creationId xmlns:a16="http://schemas.microsoft.com/office/drawing/2014/main" id="{CAF865EB-CB4D-87DB-6C1C-B300877C5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47" y="918773"/>
            <a:ext cx="3837450" cy="1211374"/>
          </a:xfrm>
          <a:prstGeom prst="rect">
            <a:avLst/>
          </a:prstGeom>
        </p:spPr>
      </p:pic>
      <p:sp>
        <p:nvSpPr>
          <p:cNvPr id="14" name="TextBox 13">
            <a:extLst>
              <a:ext uri="{FF2B5EF4-FFF2-40B4-BE49-F238E27FC236}">
                <a16:creationId xmlns:a16="http://schemas.microsoft.com/office/drawing/2014/main" id="{752AA5E3-9AC9-E276-93C9-3E16026670FF}"/>
              </a:ext>
            </a:extLst>
          </p:cNvPr>
          <p:cNvSpPr txBox="1"/>
          <p:nvPr/>
        </p:nvSpPr>
        <p:spPr>
          <a:xfrm>
            <a:off x="345272" y="2130147"/>
            <a:ext cx="3393533" cy="2862322"/>
          </a:xfrm>
          <a:prstGeom prst="rect">
            <a:avLst/>
          </a:prstGeom>
          <a:noFill/>
          <a:ln>
            <a:noFill/>
          </a:ln>
        </p:spPr>
        <p:txBody>
          <a:bodyPr wrap="square" rtlCol="0">
            <a:spAutoFit/>
          </a:bodyPr>
          <a:lstStyle/>
          <a:p>
            <a:r>
              <a:rPr lang="en-US" dirty="0"/>
              <a:t>Stream 5:</a:t>
            </a:r>
          </a:p>
          <a:p>
            <a:pPr marL="285750" indent="-285750">
              <a:buFont typeface="Arial" panose="020B0604020202020204" pitchFamily="34" charset="0"/>
              <a:buChar char="•"/>
            </a:pPr>
            <a:r>
              <a:rPr lang="en-US" dirty="0"/>
              <a:t>Perennial streams and many ephemeral streams</a:t>
            </a:r>
          </a:p>
          <a:p>
            <a:pPr marL="285750" indent="-285750">
              <a:buFont typeface="Arial" panose="020B0604020202020204" pitchFamily="34" charset="0"/>
              <a:buChar char="•"/>
            </a:pPr>
            <a:r>
              <a:rPr lang="en-US" dirty="0"/>
              <a:t>A few depressions and one large wetland</a:t>
            </a:r>
          </a:p>
          <a:p>
            <a:pPr marL="285750" indent="-285750">
              <a:buFont typeface="Arial" panose="020B0604020202020204" pitchFamily="34" charset="0"/>
              <a:buChar char="•"/>
            </a:pPr>
            <a:r>
              <a:rPr lang="en-US" dirty="0"/>
              <a:t>Ground is damp</a:t>
            </a:r>
          </a:p>
          <a:p>
            <a:pPr marL="285750" indent="-285750">
              <a:buFont typeface="Arial" panose="020B0604020202020204" pitchFamily="34" charset="0"/>
              <a:buChar char="•"/>
            </a:pPr>
            <a:r>
              <a:rPr lang="en-US" dirty="0"/>
              <a:t>Longer saturated zone that transitions into tree</a:t>
            </a:r>
          </a:p>
          <a:p>
            <a:pPr marL="285750" indent="-285750">
              <a:buFont typeface="Arial" panose="020B0604020202020204" pitchFamily="34" charset="0"/>
              <a:buChar char="•"/>
            </a:pPr>
            <a:r>
              <a:rPr lang="en-US" dirty="0"/>
              <a:t>Would require the most resources</a:t>
            </a:r>
          </a:p>
        </p:txBody>
      </p:sp>
      <p:pic>
        <p:nvPicPr>
          <p:cNvPr id="16" name="Picture 15" descr="A forest with trees and grass&#10;&#10;Description automatically generated with medium confidence">
            <a:extLst>
              <a:ext uri="{FF2B5EF4-FFF2-40B4-BE49-F238E27FC236}">
                <a16:creationId xmlns:a16="http://schemas.microsoft.com/office/drawing/2014/main" id="{8606FFEE-590B-A440-8993-AA5BA902B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90" y="5117425"/>
            <a:ext cx="3591498" cy="1299071"/>
          </a:xfrm>
          <a:prstGeom prst="rect">
            <a:avLst/>
          </a:prstGeom>
        </p:spPr>
      </p:pic>
      <p:pic>
        <p:nvPicPr>
          <p:cNvPr id="18" name="Picture 17" descr="A forest with fallen leaves&#10;&#10;Description automatically generated">
            <a:extLst>
              <a:ext uri="{FF2B5EF4-FFF2-40B4-BE49-F238E27FC236}">
                <a16:creationId xmlns:a16="http://schemas.microsoft.com/office/drawing/2014/main" id="{26E6A0D2-D7F8-90AC-F9E9-9555702E0E45}"/>
              </a:ext>
            </a:extLst>
          </p:cNvPr>
          <p:cNvPicPr>
            <a:picLocks noChangeAspect="1"/>
          </p:cNvPicPr>
          <p:nvPr/>
        </p:nvPicPr>
        <p:blipFill rotWithShape="1">
          <a:blip r:embed="rId7">
            <a:extLst>
              <a:ext uri="{28A0092B-C50C-407E-A947-70E740481C1C}">
                <a14:useLocalDpi xmlns:a14="http://schemas.microsoft.com/office/drawing/2010/main" val="0"/>
              </a:ext>
            </a:extLst>
          </a:blip>
          <a:srcRect t="12324" b="25612"/>
          <a:stretch/>
        </p:blipFill>
        <p:spPr>
          <a:xfrm>
            <a:off x="4257629" y="4811906"/>
            <a:ext cx="1746670" cy="1445431"/>
          </a:xfrm>
          <a:prstGeom prst="rect">
            <a:avLst/>
          </a:prstGeom>
          <a:ln w="28575">
            <a:solidFill>
              <a:schemeClr val="bg1"/>
            </a:solidFill>
          </a:ln>
        </p:spPr>
      </p:pic>
      <p:pic>
        <p:nvPicPr>
          <p:cNvPr id="22" name="Picture 21" descr="A stream in the woods&#10;&#10;Description automatically generated">
            <a:extLst>
              <a:ext uri="{FF2B5EF4-FFF2-40B4-BE49-F238E27FC236}">
                <a16:creationId xmlns:a16="http://schemas.microsoft.com/office/drawing/2014/main" id="{89016F9C-BEAB-D483-6685-4FA45EFE4797}"/>
              </a:ext>
            </a:extLst>
          </p:cNvPr>
          <p:cNvPicPr>
            <a:picLocks noChangeAspect="1"/>
          </p:cNvPicPr>
          <p:nvPr/>
        </p:nvPicPr>
        <p:blipFill rotWithShape="1">
          <a:blip r:embed="rId8">
            <a:extLst>
              <a:ext uri="{28A0092B-C50C-407E-A947-70E740481C1C}">
                <a14:useLocalDpi xmlns:a14="http://schemas.microsoft.com/office/drawing/2010/main" val="0"/>
              </a:ext>
            </a:extLst>
          </a:blip>
          <a:srcRect t="19363" b="13532"/>
          <a:stretch/>
        </p:blipFill>
        <p:spPr>
          <a:xfrm>
            <a:off x="2848163" y="4777975"/>
            <a:ext cx="1220891" cy="1092368"/>
          </a:xfrm>
          <a:prstGeom prst="rect">
            <a:avLst/>
          </a:prstGeom>
          <a:ln w="28575">
            <a:solidFill>
              <a:schemeClr val="bg1"/>
            </a:solidFill>
          </a:ln>
        </p:spPr>
      </p:pic>
      <p:pic>
        <p:nvPicPr>
          <p:cNvPr id="24" name="Picture 23" descr="A tree in the woods&#10;&#10;Description automatically generated">
            <a:extLst>
              <a:ext uri="{FF2B5EF4-FFF2-40B4-BE49-F238E27FC236}">
                <a16:creationId xmlns:a16="http://schemas.microsoft.com/office/drawing/2014/main" id="{7EFD0011-A723-A181-E2F8-D791917D56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5449" y="1154640"/>
            <a:ext cx="1266109" cy="1688145"/>
          </a:xfrm>
          <a:prstGeom prst="rect">
            <a:avLst/>
          </a:prstGeom>
          <a:ln w="28575">
            <a:solidFill>
              <a:schemeClr val="bg1"/>
            </a:solidFill>
          </a:ln>
        </p:spPr>
      </p:pic>
      <p:cxnSp>
        <p:nvCxnSpPr>
          <p:cNvPr id="26" name="Straight Arrow Connector 25">
            <a:extLst>
              <a:ext uri="{FF2B5EF4-FFF2-40B4-BE49-F238E27FC236}">
                <a16:creationId xmlns:a16="http://schemas.microsoft.com/office/drawing/2014/main" id="{61484C77-DB66-75B2-60D6-8C03D37C253D}"/>
              </a:ext>
            </a:extLst>
          </p:cNvPr>
          <p:cNvCxnSpPr/>
          <p:nvPr/>
        </p:nvCxnSpPr>
        <p:spPr>
          <a:xfrm>
            <a:off x="1219200" y="590550"/>
            <a:ext cx="99155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914375-9067-C8A4-331E-38725D2930CD}"/>
              </a:ext>
            </a:extLst>
          </p:cNvPr>
          <p:cNvSpPr txBox="1"/>
          <p:nvPr/>
        </p:nvSpPr>
        <p:spPr>
          <a:xfrm>
            <a:off x="9448417" y="191512"/>
            <a:ext cx="1276733" cy="369332"/>
          </a:xfrm>
          <a:prstGeom prst="rect">
            <a:avLst/>
          </a:prstGeom>
          <a:noFill/>
        </p:spPr>
        <p:txBody>
          <a:bodyPr wrap="square" rtlCol="0">
            <a:spAutoFit/>
          </a:bodyPr>
          <a:lstStyle/>
          <a:p>
            <a:r>
              <a:rPr lang="en-US" dirty="0"/>
              <a:t>Dry</a:t>
            </a:r>
          </a:p>
        </p:txBody>
      </p:sp>
      <p:sp>
        <p:nvSpPr>
          <p:cNvPr id="30" name="TextBox 29">
            <a:extLst>
              <a:ext uri="{FF2B5EF4-FFF2-40B4-BE49-F238E27FC236}">
                <a16:creationId xmlns:a16="http://schemas.microsoft.com/office/drawing/2014/main" id="{5CC03501-E5F5-2E3C-A843-3672462D1D55}"/>
              </a:ext>
            </a:extLst>
          </p:cNvPr>
          <p:cNvSpPr txBox="1"/>
          <p:nvPr/>
        </p:nvSpPr>
        <p:spPr>
          <a:xfrm>
            <a:off x="1847467" y="200664"/>
            <a:ext cx="1276733" cy="369332"/>
          </a:xfrm>
          <a:prstGeom prst="rect">
            <a:avLst/>
          </a:prstGeom>
          <a:noFill/>
        </p:spPr>
        <p:txBody>
          <a:bodyPr wrap="square" rtlCol="0">
            <a:spAutoFit/>
          </a:bodyPr>
          <a:lstStyle/>
          <a:p>
            <a:r>
              <a:rPr lang="en-US" dirty="0"/>
              <a:t>Wet</a:t>
            </a:r>
          </a:p>
        </p:txBody>
      </p:sp>
    </p:spTree>
    <p:extLst>
      <p:ext uri="{BB962C8B-B14F-4D97-AF65-F5344CB8AC3E}">
        <p14:creationId xmlns:p14="http://schemas.microsoft.com/office/powerpoint/2010/main" val="2794008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526D45-E164-137E-AF95-614F4871C989}"/>
              </a:ext>
            </a:extLst>
          </p:cNvPr>
          <p:cNvSpPr txBox="1"/>
          <p:nvPr/>
        </p:nvSpPr>
        <p:spPr>
          <a:xfrm>
            <a:off x="127592" y="191642"/>
            <a:ext cx="11966309" cy="1077218"/>
          </a:xfrm>
          <a:prstGeom prst="rect">
            <a:avLst/>
          </a:prstGeom>
          <a:noFill/>
        </p:spPr>
        <p:txBody>
          <a:bodyPr wrap="square" rtlCol="0">
            <a:spAutoFit/>
          </a:bodyPr>
          <a:lstStyle/>
          <a:p>
            <a:pPr algn="ctr"/>
            <a:r>
              <a:rPr lang="en-US" sz="3200" dirty="0"/>
              <a:t>H3: Intermittent and ephemeral flow paths deliver more C to flatwood streams than their intermittently connected wetland.</a:t>
            </a:r>
          </a:p>
        </p:txBody>
      </p:sp>
      <p:sp>
        <p:nvSpPr>
          <p:cNvPr id="18" name="TextBox 17">
            <a:extLst>
              <a:ext uri="{FF2B5EF4-FFF2-40B4-BE49-F238E27FC236}">
                <a16:creationId xmlns:a16="http://schemas.microsoft.com/office/drawing/2014/main" id="{9FEF52D1-0799-957F-F74D-EAF5E10DA21A}"/>
              </a:ext>
            </a:extLst>
          </p:cNvPr>
          <p:cNvSpPr txBox="1"/>
          <p:nvPr/>
        </p:nvSpPr>
        <p:spPr>
          <a:xfrm>
            <a:off x="6655981" y="3753320"/>
            <a:ext cx="3094074"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49F6E255-F879-5F64-3C4C-A0C165B2AAFA}"/>
              </a:ext>
            </a:extLst>
          </p:cNvPr>
          <p:cNvSpPr txBox="1">
            <a:spLocks/>
          </p:cNvSpPr>
          <p:nvPr/>
        </p:nvSpPr>
        <p:spPr>
          <a:xfrm>
            <a:off x="2286859" y="1130361"/>
            <a:ext cx="7814478" cy="276999"/>
          </a:xfrm>
          <a:prstGeom prst="rect">
            <a:avLst/>
          </a:prstGeom>
          <a:noFill/>
        </p:spPr>
        <p:txBody>
          <a:bodyPr wrap="square" rtlCol="0">
            <a:spAutoFit/>
          </a:bodyPr>
          <a:lstStyle/>
          <a:p>
            <a:r>
              <a:rPr lang="en-US" sz="1200" dirty="0"/>
              <a:t>*Goals: Modify the Wetland C Pump idea. Expand on the ecological  importance of intermittent streams (WOTUS)</a:t>
            </a:r>
          </a:p>
        </p:txBody>
      </p:sp>
      <p:sp>
        <p:nvSpPr>
          <p:cNvPr id="27" name="TextBox 26">
            <a:extLst>
              <a:ext uri="{FF2B5EF4-FFF2-40B4-BE49-F238E27FC236}">
                <a16:creationId xmlns:a16="http://schemas.microsoft.com/office/drawing/2014/main" id="{3508EE79-DA5F-A4BD-B49E-2E5E057B826A}"/>
              </a:ext>
            </a:extLst>
          </p:cNvPr>
          <p:cNvSpPr txBox="1">
            <a:spLocks/>
          </p:cNvSpPr>
          <p:nvPr/>
        </p:nvSpPr>
        <p:spPr>
          <a:xfrm>
            <a:off x="7661391" y="5148859"/>
            <a:ext cx="4432511" cy="461665"/>
          </a:xfrm>
          <a:prstGeom prst="rect">
            <a:avLst/>
          </a:prstGeom>
          <a:noFill/>
        </p:spPr>
        <p:txBody>
          <a:bodyPr wrap="square" rtlCol="0">
            <a:spAutoFit/>
          </a:bodyPr>
          <a:lstStyle/>
          <a:p>
            <a:pPr algn="ctr"/>
            <a:r>
              <a:rPr lang="en-US" sz="1200" dirty="0"/>
              <a:t>*By this chapter we will  roughly know what is provided by the uplands and river corridor.</a:t>
            </a:r>
          </a:p>
        </p:txBody>
      </p:sp>
      <p:pic>
        <p:nvPicPr>
          <p:cNvPr id="30" name="Picture 29">
            <a:extLst>
              <a:ext uri="{FF2B5EF4-FFF2-40B4-BE49-F238E27FC236}">
                <a16:creationId xmlns:a16="http://schemas.microsoft.com/office/drawing/2014/main" id="{8D758CB6-C8E6-6694-6668-011180FAB96C}"/>
              </a:ext>
            </a:extLst>
          </p:cNvPr>
          <p:cNvPicPr>
            <a:picLocks noChangeAspect="1"/>
          </p:cNvPicPr>
          <p:nvPr/>
        </p:nvPicPr>
        <p:blipFill>
          <a:blip r:embed="rId3"/>
          <a:stretch>
            <a:fillRect/>
          </a:stretch>
        </p:blipFill>
        <p:spPr>
          <a:xfrm>
            <a:off x="127593" y="2112064"/>
            <a:ext cx="4224094" cy="3179937"/>
          </a:xfrm>
          <a:prstGeom prst="rect">
            <a:avLst/>
          </a:prstGeom>
        </p:spPr>
      </p:pic>
      <p:pic>
        <p:nvPicPr>
          <p:cNvPr id="32" name="Picture 31">
            <a:extLst>
              <a:ext uri="{FF2B5EF4-FFF2-40B4-BE49-F238E27FC236}">
                <a16:creationId xmlns:a16="http://schemas.microsoft.com/office/drawing/2014/main" id="{5DBDC678-E46D-4B1A-20EA-5D706A582EAD}"/>
              </a:ext>
            </a:extLst>
          </p:cNvPr>
          <p:cNvPicPr>
            <a:picLocks noChangeAspect="1"/>
          </p:cNvPicPr>
          <p:nvPr/>
        </p:nvPicPr>
        <p:blipFill rotWithShape="1">
          <a:blip r:embed="rId4"/>
          <a:srcRect b="3376"/>
          <a:stretch/>
        </p:blipFill>
        <p:spPr>
          <a:xfrm>
            <a:off x="4588024" y="2076296"/>
            <a:ext cx="4048315" cy="3072564"/>
          </a:xfrm>
          <a:prstGeom prst="rect">
            <a:avLst/>
          </a:prstGeom>
        </p:spPr>
      </p:pic>
      <p:graphicFrame>
        <p:nvGraphicFramePr>
          <p:cNvPr id="33" name="Chart 32">
            <a:extLst>
              <a:ext uri="{FF2B5EF4-FFF2-40B4-BE49-F238E27FC236}">
                <a16:creationId xmlns:a16="http://schemas.microsoft.com/office/drawing/2014/main" id="{27FF9F84-D21D-9AE8-A5D0-ED63C845A017}"/>
              </a:ext>
            </a:extLst>
          </p:cNvPr>
          <p:cNvGraphicFramePr/>
          <p:nvPr>
            <p:extLst>
              <p:ext uri="{D42A27DB-BD31-4B8C-83A1-F6EECF244321}">
                <p14:modId xmlns:p14="http://schemas.microsoft.com/office/powerpoint/2010/main" val="4151344106"/>
              </p:ext>
            </p:extLst>
          </p:nvPr>
        </p:nvGraphicFramePr>
        <p:xfrm>
          <a:off x="8364302" y="2482869"/>
          <a:ext cx="4432511" cy="2665990"/>
        </p:xfrm>
        <a:graphic>
          <a:graphicData uri="http://schemas.openxmlformats.org/drawingml/2006/chart">
            <c:chart xmlns:c="http://schemas.openxmlformats.org/drawingml/2006/chart" xmlns:r="http://schemas.openxmlformats.org/officeDocument/2006/relationships" r:id="rId5"/>
          </a:graphicData>
        </a:graphic>
      </p:graphicFrame>
      <p:cxnSp>
        <p:nvCxnSpPr>
          <p:cNvPr id="34" name="Straight Arrow Connector 33">
            <a:extLst>
              <a:ext uri="{FF2B5EF4-FFF2-40B4-BE49-F238E27FC236}">
                <a16:creationId xmlns:a16="http://schemas.microsoft.com/office/drawing/2014/main" id="{2A6856B7-4763-8035-F8D0-D67E770832A6}"/>
              </a:ext>
            </a:extLst>
          </p:cNvPr>
          <p:cNvCxnSpPr>
            <a:cxnSpLocks/>
          </p:cNvCxnSpPr>
          <p:nvPr/>
        </p:nvCxnSpPr>
        <p:spPr>
          <a:xfrm>
            <a:off x="8559210" y="4010932"/>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CFB082-1379-41CA-DA74-336BC1D0873A}"/>
              </a:ext>
            </a:extLst>
          </p:cNvPr>
          <p:cNvCxnSpPr>
            <a:cxnSpLocks/>
          </p:cNvCxnSpPr>
          <p:nvPr/>
        </p:nvCxnSpPr>
        <p:spPr>
          <a:xfrm>
            <a:off x="4247074" y="3985036"/>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4293AC1-475E-D618-DA18-C198A5414C90}"/>
              </a:ext>
            </a:extLst>
          </p:cNvPr>
          <p:cNvSpPr>
            <a:spLocks noChangeArrowheads="1"/>
          </p:cNvSpPr>
          <p:nvPr/>
        </p:nvSpPr>
        <p:spPr bwMode="auto">
          <a:xfrm>
            <a:off x="98098" y="64252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(Abril &amp; Borges, 2019; Harvey &amp; </a:t>
            </a:r>
            <a:r>
              <a:rPr kumimoji="0" lang="en-US" altLang="en-US" sz="11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Gooseff</a:t>
            </a: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2015; Kirk &amp; Cohen, 2023)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9079036"/>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6E095-D5C2-7A81-6946-50A7421BDC31}"/>
              </a:ext>
            </a:extLst>
          </p:cNvPr>
          <p:cNvPicPr>
            <a:picLocks noChangeAspect="1"/>
          </p:cNvPicPr>
          <p:nvPr/>
        </p:nvPicPr>
        <p:blipFill>
          <a:blip r:embed="rId2"/>
          <a:stretch>
            <a:fillRect/>
          </a:stretch>
        </p:blipFill>
        <p:spPr>
          <a:xfrm>
            <a:off x="3987889" y="0"/>
            <a:ext cx="8204111" cy="6858000"/>
          </a:xfrm>
          <a:prstGeom prst="rect">
            <a:avLst/>
          </a:prstGeom>
        </p:spPr>
      </p:pic>
      <p:sp>
        <p:nvSpPr>
          <p:cNvPr id="2" name="Title 1">
            <a:extLst>
              <a:ext uri="{FF2B5EF4-FFF2-40B4-BE49-F238E27FC236}">
                <a16:creationId xmlns:a16="http://schemas.microsoft.com/office/drawing/2014/main" id="{394562DB-417A-D71B-2D8D-64E2282160AD}"/>
              </a:ext>
            </a:extLst>
          </p:cNvPr>
          <p:cNvSpPr>
            <a:spLocks noGrp="1"/>
          </p:cNvSpPr>
          <p:nvPr>
            <p:ph type="title"/>
          </p:nvPr>
        </p:nvSpPr>
        <p:spPr>
          <a:xfrm>
            <a:off x="0" y="18255"/>
            <a:ext cx="10515600" cy="1325563"/>
          </a:xfrm>
        </p:spPr>
        <p:txBody>
          <a:bodyPr/>
          <a:lstStyle/>
          <a:p>
            <a:r>
              <a:rPr lang="en-US" dirty="0"/>
              <a:t>Solano et al. 2024</a:t>
            </a:r>
          </a:p>
        </p:txBody>
      </p:sp>
      <p:sp>
        <p:nvSpPr>
          <p:cNvPr id="3" name="Content Placeholder 2">
            <a:extLst>
              <a:ext uri="{FF2B5EF4-FFF2-40B4-BE49-F238E27FC236}">
                <a16:creationId xmlns:a16="http://schemas.microsoft.com/office/drawing/2014/main" id="{9B69318A-79CA-4CC0-4E85-61E3B8578624}"/>
              </a:ext>
            </a:extLst>
          </p:cNvPr>
          <p:cNvSpPr>
            <a:spLocks noGrp="1"/>
          </p:cNvSpPr>
          <p:nvPr>
            <p:ph idx="1"/>
          </p:nvPr>
        </p:nvSpPr>
        <p:spPr>
          <a:xfrm>
            <a:off x="130277" y="1029212"/>
            <a:ext cx="4431891" cy="5519072"/>
          </a:xfrm>
        </p:spPr>
        <p:txBody>
          <a:bodyPr>
            <a:normAutofit fontScale="70000" lnSpcReduction="20000"/>
          </a:bodyPr>
          <a:lstStyle/>
          <a:p>
            <a:r>
              <a:rPr lang="en-US" dirty="0"/>
              <a:t>Found ~16% of carbon was delivered to wetlands. The rest from groundwater inputs</a:t>
            </a:r>
          </a:p>
          <a:p>
            <a:r>
              <a:rPr lang="en-US" dirty="0"/>
              <a:t>Only observed during monsoon season.</a:t>
            </a:r>
          </a:p>
          <a:p>
            <a:r>
              <a:rPr lang="en-US" dirty="0"/>
              <a:t>Less detailed riparian corridor sampling</a:t>
            </a:r>
          </a:p>
          <a:p>
            <a:r>
              <a:rPr lang="en-US" dirty="0"/>
              <a:t>I think we can model our methods after there's.</a:t>
            </a:r>
          </a:p>
          <a:p>
            <a:r>
              <a:rPr lang="en-US" dirty="0"/>
              <a:t>I more concerned with the intermittent streams than the wetland connectivity. I want to know where the majority of stream C is sourced, especially the carbon initially delivered to streams with the storm pulse</a:t>
            </a:r>
          </a:p>
          <a:p>
            <a:r>
              <a:rPr lang="en-US" dirty="0"/>
              <a:t>As an add on, is the C sourced from wetlands vs river corridor vs intermittent stream more preferred by microbes than others?</a:t>
            </a:r>
          </a:p>
          <a:p>
            <a:pPr lvl="1"/>
            <a:r>
              <a:rPr lang="en-US" dirty="0"/>
              <a:t>Dark/light dark incubations? I don’t think the FDOM can answer this Q.</a:t>
            </a:r>
          </a:p>
        </p:txBody>
      </p:sp>
    </p:spTree>
    <p:extLst>
      <p:ext uri="{BB962C8B-B14F-4D97-AF65-F5344CB8AC3E}">
        <p14:creationId xmlns:p14="http://schemas.microsoft.com/office/powerpoint/2010/main" val="1139896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8285-8DB3-AB50-34F5-F437A9EF3B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5C3428-52F3-50C4-FDF7-5725FE137E2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27D441-F2D6-6B44-2CFC-92B4FE202BBE}"/>
              </a:ext>
            </a:extLst>
          </p:cNvPr>
          <p:cNvPicPr>
            <a:picLocks noChangeAspect="1"/>
          </p:cNvPicPr>
          <p:nvPr/>
        </p:nvPicPr>
        <p:blipFill>
          <a:blip r:embed="rId2"/>
          <a:stretch>
            <a:fillRect/>
          </a:stretch>
        </p:blipFill>
        <p:spPr>
          <a:xfrm>
            <a:off x="566411" y="1578941"/>
            <a:ext cx="2362113" cy="5296949"/>
          </a:xfrm>
          <a:prstGeom prst="rect">
            <a:avLst/>
          </a:prstGeom>
        </p:spPr>
      </p:pic>
      <p:pic>
        <p:nvPicPr>
          <p:cNvPr id="9" name="Picture 8">
            <a:extLst>
              <a:ext uri="{FF2B5EF4-FFF2-40B4-BE49-F238E27FC236}">
                <a16:creationId xmlns:a16="http://schemas.microsoft.com/office/drawing/2014/main" id="{F896F7DA-7ECF-4EE2-6360-28C21985B4F7}"/>
              </a:ext>
            </a:extLst>
          </p:cNvPr>
          <p:cNvPicPr>
            <a:picLocks noChangeAspect="1"/>
          </p:cNvPicPr>
          <p:nvPr/>
        </p:nvPicPr>
        <p:blipFill>
          <a:blip r:embed="rId3"/>
          <a:stretch>
            <a:fillRect/>
          </a:stretch>
        </p:blipFill>
        <p:spPr>
          <a:xfrm>
            <a:off x="3895061" y="1559774"/>
            <a:ext cx="3542306" cy="5238865"/>
          </a:xfrm>
          <a:prstGeom prst="rect">
            <a:avLst/>
          </a:prstGeom>
        </p:spPr>
      </p:pic>
      <p:pic>
        <p:nvPicPr>
          <p:cNvPr id="11" name="Picture 10">
            <a:extLst>
              <a:ext uri="{FF2B5EF4-FFF2-40B4-BE49-F238E27FC236}">
                <a16:creationId xmlns:a16="http://schemas.microsoft.com/office/drawing/2014/main" id="{0D389C18-E163-93C0-EA3C-4741259BCCB5}"/>
              </a:ext>
            </a:extLst>
          </p:cNvPr>
          <p:cNvPicPr>
            <a:picLocks noChangeAspect="1"/>
          </p:cNvPicPr>
          <p:nvPr/>
        </p:nvPicPr>
        <p:blipFill>
          <a:blip r:embed="rId4"/>
          <a:stretch>
            <a:fillRect/>
          </a:stretch>
        </p:blipFill>
        <p:spPr>
          <a:xfrm rot="16200000">
            <a:off x="6737869" y="3292599"/>
            <a:ext cx="5231350" cy="1804036"/>
          </a:xfrm>
          <a:prstGeom prst="rect">
            <a:avLst/>
          </a:prstGeom>
        </p:spPr>
      </p:pic>
    </p:spTree>
    <p:extLst>
      <p:ext uri="{BB962C8B-B14F-4D97-AF65-F5344CB8AC3E}">
        <p14:creationId xmlns:p14="http://schemas.microsoft.com/office/powerpoint/2010/main" val="3176202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80F0F-1C0C-C21F-D683-C83E2E69EC7B}"/>
              </a:ext>
            </a:extLst>
          </p:cNvPr>
          <p:cNvPicPr>
            <a:picLocks noChangeAspect="1"/>
          </p:cNvPicPr>
          <p:nvPr/>
        </p:nvPicPr>
        <p:blipFill>
          <a:blip r:embed="rId2"/>
          <a:stretch>
            <a:fillRect/>
          </a:stretch>
        </p:blipFill>
        <p:spPr>
          <a:xfrm>
            <a:off x="560401" y="0"/>
            <a:ext cx="4997583" cy="3316043"/>
          </a:xfrm>
          <a:prstGeom prst="rect">
            <a:avLst/>
          </a:prstGeom>
        </p:spPr>
      </p:pic>
      <p:pic>
        <p:nvPicPr>
          <p:cNvPr id="7" name="Picture 6">
            <a:extLst>
              <a:ext uri="{FF2B5EF4-FFF2-40B4-BE49-F238E27FC236}">
                <a16:creationId xmlns:a16="http://schemas.microsoft.com/office/drawing/2014/main" id="{BF53A5F9-7C28-D0A9-2213-A180C6F49D32}"/>
              </a:ext>
            </a:extLst>
          </p:cNvPr>
          <p:cNvPicPr>
            <a:picLocks noChangeAspect="1"/>
          </p:cNvPicPr>
          <p:nvPr/>
        </p:nvPicPr>
        <p:blipFill>
          <a:blip r:embed="rId3"/>
          <a:stretch>
            <a:fillRect/>
          </a:stretch>
        </p:blipFill>
        <p:spPr>
          <a:xfrm>
            <a:off x="440551" y="3541957"/>
            <a:ext cx="5096167" cy="3316043"/>
          </a:xfrm>
          <a:prstGeom prst="rect">
            <a:avLst/>
          </a:prstGeom>
        </p:spPr>
      </p:pic>
      <p:pic>
        <p:nvPicPr>
          <p:cNvPr id="9" name="Picture 8">
            <a:extLst>
              <a:ext uri="{FF2B5EF4-FFF2-40B4-BE49-F238E27FC236}">
                <a16:creationId xmlns:a16="http://schemas.microsoft.com/office/drawing/2014/main" id="{5300E806-D046-C355-9066-CBA17D564A7E}"/>
              </a:ext>
            </a:extLst>
          </p:cNvPr>
          <p:cNvPicPr>
            <a:picLocks noChangeAspect="1"/>
          </p:cNvPicPr>
          <p:nvPr/>
        </p:nvPicPr>
        <p:blipFill>
          <a:blip r:embed="rId4"/>
          <a:stretch>
            <a:fillRect/>
          </a:stretch>
        </p:blipFill>
        <p:spPr>
          <a:xfrm>
            <a:off x="5715976" y="1095006"/>
            <a:ext cx="4658912" cy="4807684"/>
          </a:xfrm>
          <a:prstGeom prst="rect">
            <a:avLst/>
          </a:prstGeom>
        </p:spPr>
      </p:pic>
      <p:sp>
        <p:nvSpPr>
          <p:cNvPr id="13" name="TextBox 12">
            <a:extLst>
              <a:ext uri="{FF2B5EF4-FFF2-40B4-BE49-F238E27FC236}">
                <a16:creationId xmlns:a16="http://schemas.microsoft.com/office/drawing/2014/main" id="{ECF7FC64-6668-9FE3-7B32-71F75C58A756}"/>
              </a:ext>
            </a:extLst>
          </p:cNvPr>
          <p:cNvSpPr txBox="1"/>
          <p:nvPr/>
        </p:nvSpPr>
        <p:spPr>
          <a:xfrm>
            <a:off x="3639882" y="1594226"/>
            <a:ext cx="350874" cy="707886"/>
          </a:xfrm>
          <a:prstGeom prst="rect">
            <a:avLst/>
          </a:prstGeom>
          <a:noFill/>
        </p:spPr>
        <p:txBody>
          <a:bodyPr wrap="square" rtlCol="0">
            <a:spAutoFit/>
          </a:bodyPr>
          <a:lstStyle/>
          <a:p>
            <a:r>
              <a:rPr lang="en-US" sz="4000" b="1" dirty="0">
                <a:solidFill>
                  <a:schemeClr val="bg1"/>
                </a:solidFill>
              </a:rPr>
              <a:t>9</a:t>
            </a:r>
          </a:p>
        </p:txBody>
      </p:sp>
      <p:sp>
        <p:nvSpPr>
          <p:cNvPr id="14" name="TextBox 13">
            <a:extLst>
              <a:ext uri="{FF2B5EF4-FFF2-40B4-BE49-F238E27FC236}">
                <a16:creationId xmlns:a16="http://schemas.microsoft.com/office/drawing/2014/main" id="{A8FC5266-397A-B081-6D80-2C7846973D18}"/>
              </a:ext>
            </a:extLst>
          </p:cNvPr>
          <p:cNvSpPr txBox="1"/>
          <p:nvPr/>
        </p:nvSpPr>
        <p:spPr>
          <a:xfrm>
            <a:off x="9617150" y="3075057"/>
            <a:ext cx="350874" cy="707886"/>
          </a:xfrm>
          <a:prstGeom prst="rect">
            <a:avLst/>
          </a:prstGeom>
          <a:noFill/>
        </p:spPr>
        <p:txBody>
          <a:bodyPr wrap="square" rtlCol="0">
            <a:spAutoFit/>
          </a:bodyPr>
          <a:lstStyle/>
          <a:p>
            <a:r>
              <a:rPr lang="en-US" sz="4000" b="1" dirty="0">
                <a:solidFill>
                  <a:schemeClr val="bg1"/>
                </a:solidFill>
              </a:rPr>
              <a:t>6</a:t>
            </a:r>
          </a:p>
        </p:txBody>
      </p:sp>
      <p:sp>
        <p:nvSpPr>
          <p:cNvPr id="15" name="TextBox 14">
            <a:extLst>
              <a:ext uri="{FF2B5EF4-FFF2-40B4-BE49-F238E27FC236}">
                <a16:creationId xmlns:a16="http://schemas.microsoft.com/office/drawing/2014/main" id="{FDD91CF6-388B-2744-32C1-2EC5BFF7C966}"/>
              </a:ext>
            </a:extLst>
          </p:cNvPr>
          <p:cNvSpPr txBox="1"/>
          <p:nvPr/>
        </p:nvSpPr>
        <p:spPr>
          <a:xfrm>
            <a:off x="4160876" y="4158626"/>
            <a:ext cx="350874" cy="707886"/>
          </a:xfrm>
          <a:prstGeom prst="rect">
            <a:avLst/>
          </a:prstGeom>
          <a:noFill/>
        </p:spPr>
        <p:txBody>
          <a:bodyPr wrap="square" rtlCol="0">
            <a:spAutoFit/>
          </a:bodyPr>
          <a:lstStyle/>
          <a:p>
            <a:r>
              <a:rPr lang="en-US" sz="4000" b="1" dirty="0"/>
              <a:t>5</a:t>
            </a:r>
          </a:p>
        </p:txBody>
      </p:sp>
      <p:pic>
        <p:nvPicPr>
          <p:cNvPr id="17" name="Picture 16">
            <a:extLst>
              <a:ext uri="{FF2B5EF4-FFF2-40B4-BE49-F238E27FC236}">
                <a16:creationId xmlns:a16="http://schemas.microsoft.com/office/drawing/2014/main" id="{6882D31F-A21C-0C51-5534-40DD333CA340}"/>
              </a:ext>
            </a:extLst>
          </p:cNvPr>
          <p:cNvPicPr>
            <a:picLocks noChangeAspect="1"/>
          </p:cNvPicPr>
          <p:nvPr/>
        </p:nvPicPr>
        <p:blipFill>
          <a:blip r:embed="rId5"/>
          <a:stretch>
            <a:fillRect/>
          </a:stretch>
        </p:blipFill>
        <p:spPr>
          <a:xfrm>
            <a:off x="8873038" y="5092996"/>
            <a:ext cx="3226825" cy="1619388"/>
          </a:xfrm>
          <a:prstGeom prst="rect">
            <a:avLst/>
          </a:prstGeom>
        </p:spPr>
      </p:pic>
    </p:spTree>
    <p:extLst>
      <p:ext uri="{BB962C8B-B14F-4D97-AF65-F5344CB8AC3E}">
        <p14:creationId xmlns:p14="http://schemas.microsoft.com/office/powerpoint/2010/main" val="852687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2683</TotalTime>
  <Words>726</Words>
  <Application>Microsoft Office PowerPoint</Application>
  <PresentationFormat>Widescreen</PresentationFormat>
  <Paragraphs>121</Paragraphs>
  <Slides>21</Slides>
  <Notes>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Arial</vt:lpstr>
      <vt:lpstr>Calibri</vt:lpstr>
      <vt:lpstr>Calibri Light</vt:lpstr>
      <vt:lpstr>Office Theme</vt:lpstr>
      <vt:lpstr>Proposal Storyboard</vt:lpstr>
      <vt:lpstr>TO ask</vt:lpstr>
      <vt:lpstr>PowerPoint Presentation</vt:lpstr>
      <vt:lpstr>PowerPoint Presentation</vt:lpstr>
      <vt:lpstr>PowerPoint Presentation</vt:lpstr>
      <vt:lpstr>PowerPoint Presentation</vt:lpstr>
      <vt:lpstr>Solano et al. 2024</vt:lpstr>
      <vt:lpstr>PowerPoint Presentation</vt:lpstr>
      <vt:lpstr>PowerPoint Presentation</vt:lpstr>
      <vt:lpstr>Project Progress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Storyboard</dc:title>
  <dc:creator>Howley,Samantha T</dc:creator>
  <cp:lastModifiedBy>Howley,Samantha T</cp:lastModifiedBy>
  <cp:revision>50</cp:revision>
  <dcterms:created xsi:type="dcterms:W3CDTF">2024-01-17T16:41:08Z</dcterms:created>
  <dcterms:modified xsi:type="dcterms:W3CDTF">2024-07-01T12:06:57Z</dcterms:modified>
</cp:coreProperties>
</file>